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58" r:id="rId3"/>
    <p:sldId id="296" r:id="rId4"/>
    <p:sldId id="297" r:id="rId5"/>
    <p:sldId id="265" r:id="rId6"/>
    <p:sldId id="298" r:id="rId7"/>
    <p:sldId id="299" r:id="rId8"/>
    <p:sldId id="300" r:id="rId9"/>
    <p:sldId id="303" r:id="rId10"/>
    <p:sldId id="301" r:id="rId11"/>
    <p:sldId id="302" r:id="rId12"/>
    <p:sldId id="266" r:id="rId13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7E4AC0-C48D-4C95-B44B-A338EE255CB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4AD21-6E3B-495E-9571-951C90A8E1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9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84A5-CEB4-41A8-84DA-BD5A92D581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928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268413"/>
            <a:ext cx="2074863" cy="488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268413"/>
            <a:ext cx="6075362" cy="4886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42DF1-5545-402E-81AB-F18935CB17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163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536811-5A84-47B4-8833-8C8CA62EF7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98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FAE50-0002-4B1F-9DFE-B7343B3355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7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0E123-D863-40F2-A7FE-98FEC89DA9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768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C6384-7223-4EF4-B4AA-2A2F643BC2D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861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88E4C-DBB4-433E-9145-FA714F7C1E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48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95F89-A863-4E98-A8FD-00FCD3586A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637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2A35-22FE-4EE7-AC57-17951B2A60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47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E7FEF-9D1F-4105-8085-57219DC95B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230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C9A0B-5C75-4878-843D-7362CACEA5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840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68413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24A476A-BB47-4E6B-913D-D5D4A702BDF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video03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80400" cy="1008062"/>
          </a:xfrm>
        </p:spPr>
        <p:txBody>
          <a:bodyPr/>
          <a:lstStyle/>
          <a:p>
            <a:r>
              <a:rPr lang="zh-TW" altLang="en-US" sz="4000" b="1">
                <a:solidFill>
                  <a:srgbClr val="008000"/>
                </a:solidFill>
                <a:ea typeface="標楷體" panose="03000509000000000000" pitchFamily="65" charset="-120"/>
              </a:rPr>
              <a:t>小學誠信教育教材</a:t>
            </a:r>
            <a:r>
              <a:rPr lang="en-US" altLang="zh-TW" sz="4000" b="1">
                <a:solidFill>
                  <a:srgbClr val="008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4000" b="1">
                <a:solidFill>
                  <a:srgbClr val="008000"/>
                </a:solidFill>
                <a:ea typeface="標楷體" panose="03000509000000000000" pitchFamily="65" charset="-120"/>
              </a:rPr>
              <a:t>誠實和廉潔</a:t>
            </a:r>
            <a:r>
              <a:rPr lang="en-US" altLang="zh-TW" sz="4000" b="1">
                <a:solidFill>
                  <a:srgbClr val="008000"/>
                </a:solidFill>
                <a:ea typeface="標楷體" panose="03000509000000000000" pitchFamily="65" charset="-120"/>
              </a:rPr>
              <a:t>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429000"/>
            <a:ext cx="8229600" cy="4021138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4000" b="1"/>
              <a:t>誠實守信</a:t>
            </a:r>
          </a:p>
          <a:p>
            <a:pPr algn="ctr">
              <a:buFontTx/>
              <a:buNone/>
            </a:pPr>
            <a:endParaRPr lang="zh-TW" altLang="en-US" sz="2400" b="1"/>
          </a:p>
          <a:p>
            <a:pPr algn="ctr">
              <a:buFontTx/>
              <a:buNone/>
            </a:pPr>
            <a:r>
              <a:rPr lang="zh-TW" altLang="en-US" sz="2800" b="1"/>
              <a:t>第一節   誠實不欺</a:t>
            </a:r>
          </a:p>
          <a:p>
            <a:pPr algn="ctr">
              <a:buFontTx/>
              <a:buNone/>
            </a:pPr>
            <a:endParaRPr lang="zh-TW" altLang="en-US" sz="2800" b="1"/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r>
              <a:rPr lang="zh-TW" altLang="en-US" sz="1800" b="1">
                <a:solidFill>
                  <a:srgbClr val="0066FF"/>
                </a:solidFill>
                <a:ea typeface="標楷體" panose="03000509000000000000" pitchFamily="65" charset="-120"/>
              </a:rPr>
              <a:t>澳門廉政公署</a:t>
            </a:r>
          </a:p>
        </p:txBody>
      </p:sp>
      <p:pic>
        <p:nvPicPr>
          <p:cNvPr id="3077" name="Picture 5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734050"/>
            <a:ext cx="35401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漫畫寓言故事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金斧銀斧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2492375"/>
            <a:ext cx="3744913" cy="2665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500"/>
              <a:t>一個貪心的工人聽到這個消息後，便故意把自己的斧頭扔到河裏，並坐在河邊痛哭，等待河神出現。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92375"/>
            <a:ext cx="2665413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漫畫寓言故事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金斧銀斧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221163"/>
            <a:ext cx="8135937" cy="2636837"/>
          </a:xfrm>
        </p:spPr>
        <p:txBody>
          <a:bodyPr/>
          <a:lstStyle/>
          <a:p>
            <a:pPr marL="609600" indent="20638" algn="just">
              <a:buFontTx/>
              <a:buNone/>
            </a:pPr>
            <a:r>
              <a:rPr lang="zh-TW" altLang="en-US" sz="2500"/>
              <a:t>河神見狀，立刻潛入河中替他找斧頭，果然也撈出了一把金斧頭。這個工人一看到金斧頭，便急不及待地說：「這就是我的斧頭啊</a:t>
            </a:r>
            <a:r>
              <a:rPr lang="en-US" altLang="zh-TW" sz="2500"/>
              <a:t>﹗</a:t>
            </a:r>
            <a:r>
              <a:rPr lang="zh-TW" altLang="en-US" sz="2500"/>
              <a:t>」河神見這工人不誠實，生氣地說：「你說謊！騙子！」結果，這個說謊的工人不但得不到金斧頭，連原來的那把普通斧頭也沒有尋回。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2590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060575"/>
            <a:ext cx="279082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4. </a:t>
            </a:r>
            <a:r>
              <a:rPr lang="zh-TW" altLang="en-US" sz="3500" b="1">
                <a:solidFill>
                  <a:srgbClr val="008000"/>
                </a:solidFill>
              </a:rPr>
              <a:t>小結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978775" cy="3878263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n-US" altLang="zh-TW" sz="2800"/>
          </a:p>
          <a:p>
            <a:pPr marL="609600" indent="-609600" algn="just">
              <a:buFontTx/>
              <a:buAutoNum type="arabicPeriod"/>
            </a:pPr>
            <a:r>
              <a:rPr lang="zh-TW" altLang="en-US" sz="2800"/>
              <a:t>守信用才是言行一致，抄襲、說謊等都是不誠實的行為。 </a:t>
            </a:r>
          </a:p>
          <a:p>
            <a:pPr marL="609600" indent="-609600" algn="just">
              <a:buFontTx/>
              <a:buAutoNum type="arabicPeriod" startAt="2"/>
            </a:pPr>
            <a:r>
              <a:rPr lang="zh-TW" altLang="en-US" sz="2800"/>
              <a:t>不應試圖用不誠實的手法蒙混過關，一旦不誠實行為被人發現，結果往往是得不償失，而且也很難再獲得大家的信任了。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1. </a:t>
            </a:r>
            <a:r>
              <a:rPr lang="zh-TW" altLang="en-US" sz="3500" b="1">
                <a:solidFill>
                  <a:srgbClr val="008000"/>
                </a:solidFill>
              </a:rPr>
              <a:t>引入活動：誠實是與非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6625" y="2420938"/>
            <a:ext cx="8207375" cy="6477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500"/>
              <a:t>請判斷下列行為是否誠實：</a:t>
            </a:r>
            <a:r>
              <a:rPr lang="zh-TW" altLang="en-US" sz="2800"/>
              <a:t> </a:t>
            </a: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827088" y="3213100"/>
            <a:ext cx="70580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AutoNum type="arabicPeriod"/>
            </a:pPr>
            <a:r>
              <a:rPr lang="zh-TW" altLang="en-US" sz="2500"/>
              <a:t>發現考卷上的成績老師多算了幾分，如實告訴老師。</a:t>
            </a:r>
            <a:r>
              <a:rPr lang="zh-TW" altLang="en-US" sz="25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827088" y="4149725"/>
            <a:ext cx="7632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500">
                <a:solidFill>
                  <a:schemeClr val="tx1"/>
                </a:solidFill>
              </a:rPr>
              <a:t>2. </a:t>
            </a:r>
            <a:r>
              <a:rPr lang="zh-TW" altLang="en-US" sz="2500">
                <a:solidFill>
                  <a:schemeClr val="tx1"/>
                </a:solidFill>
              </a:rPr>
              <a:t>買東西時，發現老闆多找了錢，及時還給對方。</a:t>
            </a: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827088" y="4724400"/>
            <a:ext cx="7346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500">
                <a:solidFill>
                  <a:schemeClr val="tx1"/>
                </a:solidFill>
              </a:rPr>
              <a:t>3. </a:t>
            </a:r>
            <a:r>
              <a:rPr lang="zh-TW" altLang="en-US" sz="2500">
                <a:solidFill>
                  <a:schemeClr val="tx1"/>
                </a:solidFill>
              </a:rPr>
              <a:t>乘坐公共交通工具時，故意不投足額車資。</a:t>
            </a:r>
            <a:r>
              <a:rPr lang="zh-TW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1. </a:t>
            </a:r>
            <a:r>
              <a:rPr lang="zh-TW" altLang="en-US" sz="3500" b="1">
                <a:solidFill>
                  <a:srgbClr val="008000"/>
                </a:solidFill>
              </a:rPr>
              <a:t>引入活動：誠實是與非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900113" y="2781300"/>
            <a:ext cx="698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500">
                <a:solidFill>
                  <a:schemeClr val="tx1"/>
                </a:solidFill>
              </a:rPr>
              <a:t>4. </a:t>
            </a:r>
            <a:r>
              <a:rPr lang="zh-TW" altLang="en-US" sz="2500">
                <a:solidFill>
                  <a:schemeClr val="tx1"/>
                </a:solidFill>
              </a:rPr>
              <a:t>在巴士上拾到乘客丟失的錢包，原封不動交到</a:t>
            </a:r>
          </a:p>
          <a:p>
            <a:r>
              <a:rPr lang="zh-TW" altLang="en-US" sz="2500">
                <a:solidFill>
                  <a:schemeClr val="tx1"/>
                </a:solidFill>
              </a:rPr>
              <a:t>    警察局。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900113" y="3789363"/>
            <a:ext cx="5300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500">
                <a:solidFill>
                  <a:schemeClr val="tx1"/>
                </a:solidFill>
              </a:rPr>
              <a:t>5. </a:t>
            </a:r>
            <a:r>
              <a:rPr lang="zh-TW" altLang="en-US" sz="2500">
                <a:solidFill>
                  <a:schemeClr val="tx1"/>
                </a:solidFill>
              </a:rPr>
              <a:t>測驗成績不理想，冒充家長簽名。</a:t>
            </a: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900113" y="4508500"/>
            <a:ext cx="6911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500">
                <a:solidFill>
                  <a:schemeClr val="tx1"/>
                </a:solidFill>
              </a:rPr>
              <a:t>6. </a:t>
            </a:r>
            <a:r>
              <a:rPr lang="zh-TW" altLang="en-US" sz="2500">
                <a:solidFill>
                  <a:schemeClr val="tx1"/>
                </a:solidFill>
              </a:rPr>
              <a:t>在超級市場不小心打破了一顆雞蛋，在被店員  </a:t>
            </a:r>
          </a:p>
          <a:p>
            <a:r>
              <a:rPr lang="zh-TW" altLang="en-US" sz="2500">
                <a:solidFill>
                  <a:schemeClr val="tx1"/>
                </a:solidFill>
              </a:rPr>
              <a:t>    發現前趕快離開。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1. </a:t>
            </a:r>
            <a:r>
              <a:rPr lang="zh-TW" altLang="en-US" sz="3500" b="1">
                <a:solidFill>
                  <a:srgbClr val="008000"/>
                </a:solidFill>
              </a:rPr>
              <a:t>引入活動：誠實是與非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420938"/>
            <a:ext cx="8207375" cy="792162"/>
          </a:xfrm>
        </p:spPr>
        <p:txBody>
          <a:bodyPr/>
          <a:lstStyle/>
          <a:p>
            <a:pPr marL="177800" indent="-177800">
              <a:buFontTx/>
              <a:buNone/>
            </a:pPr>
            <a:r>
              <a:rPr lang="en-US" altLang="zh-TW" sz="2500"/>
              <a:t>  </a:t>
            </a:r>
            <a:r>
              <a:rPr lang="zh-TW" altLang="en-US" sz="2500"/>
              <a:t>同學們，假如上述情況發生在你身上，你的做法是怎樣的？</a:t>
            </a:r>
          </a:p>
        </p:txBody>
      </p:sp>
      <p:graphicFrame>
        <p:nvGraphicFramePr>
          <p:cNvPr id="56372" name="Group 52"/>
          <p:cNvGraphicFramePr>
            <a:graphicFrameLocks noGrp="1"/>
          </p:cNvGraphicFramePr>
          <p:nvPr>
            <p:ph sz="half" idx="2"/>
          </p:nvPr>
        </p:nvGraphicFramePr>
        <p:xfrm>
          <a:off x="827088" y="3429000"/>
          <a:ext cx="7632700" cy="2574925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3691057415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806530350"/>
                    </a:ext>
                  </a:extLst>
                </a:gridCol>
              </a:tblGrid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堅守誠實原則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違背誠實原則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192928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921176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302556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2643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動畫故事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消失的獎盃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537686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圖片1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589588"/>
            <a:ext cx="148113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動畫故事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消失的獎盃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733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zh-TW" altLang="en-US" sz="2800"/>
              <a:t>恩恩為了保持「寫作達人」的稱號，作出了甚麼不誠實的行為？</a:t>
            </a:r>
          </a:p>
          <a:p>
            <a:pPr marL="609600" indent="-609600">
              <a:buFontTx/>
              <a:buAutoNum type="arabicPeriod"/>
            </a:pPr>
            <a:r>
              <a:rPr lang="zh-TW" altLang="en-US" sz="2800"/>
              <a:t>恩恩的文章獲奬，但為甚麼她不感到快樂？</a:t>
            </a:r>
          </a:p>
          <a:p>
            <a:pPr marL="609600" indent="-609600">
              <a:buFontTx/>
              <a:buAutoNum type="arabicPeriod"/>
            </a:pPr>
            <a:r>
              <a:rPr lang="zh-TW" altLang="zh-TW" sz="2800"/>
              <a:t>如果你是恩恩，你會坦白承認自己不誠實的行為嗎？ 為甚麼？</a:t>
            </a: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動畫故事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消失的獎盃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733800"/>
          </a:xfrm>
        </p:spPr>
        <p:txBody>
          <a:bodyPr/>
          <a:lstStyle/>
          <a:p>
            <a:pPr marL="609600" indent="-609600">
              <a:buFontTx/>
              <a:buAutoNum type="arabicPeriod" startAt="4"/>
            </a:pPr>
            <a:r>
              <a:rPr lang="zh-TW" altLang="en-US" sz="2800"/>
              <a:t>如果你是恩恩，在準備作文資料過程中遇上困難，你會怎樣做？</a:t>
            </a:r>
          </a:p>
          <a:p>
            <a:pPr marL="609600" indent="-609600">
              <a:buFontTx/>
              <a:buAutoNum type="arabicPeriod" startAt="5"/>
            </a:pPr>
            <a:r>
              <a:rPr lang="zh-TW" altLang="en-US" sz="2800"/>
              <a:t>在恩恩的這件事上，還對其他人造成影響嗎？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漫畫寓言故事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金斧銀斧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365625"/>
            <a:ext cx="7559675" cy="20891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zh-TW" altLang="en-US" sz="2500"/>
              <a:t>河神見他哭得那麼傷心，便答應幫他在河中找斧頭。河神先從河中撈出一把金斧頭，向工人問道：「這把金斧頭是你的嗎？」工人回答</a:t>
            </a:r>
            <a:r>
              <a:rPr lang="en-US" altLang="zh-TW" sz="2500"/>
              <a:t>﹕</a:t>
            </a:r>
            <a:r>
              <a:rPr lang="zh-TW" altLang="en-US" sz="2500"/>
              <a:t>「不是。」河神又撈出一把銀斧頭，問道</a:t>
            </a:r>
            <a:r>
              <a:rPr lang="en-US" altLang="zh-TW" sz="2500"/>
              <a:t>﹕</a:t>
            </a:r>
            <a:r>
              <a:rPr lang="zh-TW" altLang="en-US" sz="2500"/>
              <a:t>「這把銀斧頭是你的嗎？」工人回答</a:t>
            </a:r>
            <a:r>
              <a:rPr lang="en-US" altLang="zh-TW" sz="2500"/>
              <a:t>﹕</a:t>
            </a:r>
            <a:r>
              <a:rPr lang="zh-TW" altLang="en-US" sz="2500"/>
              <a:t>「不是。」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zh-TW" altLang="en-US" sz="250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2808287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00563" y="2278063"/>
            <a:ext cx="40322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247775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884363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244475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3005138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462338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919538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4376738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833938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zh-TW" altLang="en-US" sz="2500"/>
              <a:t>從前，一位砍柴工人不小心把斧頭掉到河裏。工人失去了謀生工具，傷心地在河邊痛哭。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900" b="1">
                <a:solidFill>
                  <a:srgbClr val="008000"/>
                </a:solidFill>
              </a:rPr>
              <a:t>3. </a:t>
            </a:r>
            <a:r>
              <a:rPr lang="zh-TW" altLang="en-US" sz="3900" b="1">
                <a:solidFill>
                  <a:srgbClr val="008000"/>
                </a:solidFill>
              </a:rPr>
              <a:t>漫畫寓言故事</a:t>
            </a:r>
            <a:r>
              <a:rPr lang="en-US" altLang="zh-TW" sz="3900" b="1">
                <a:solidFill>
                  <a:srgbClr val="008000"/>
                </a:solidFill>
              </a:rPr>
              <a:t>《</a:t>
            </a:r>
            <a:r>
              <a:rPr lang="zh-TW" altLang="en-US" sz="3900" b="1">
                <a:solidFill>
                  <a:srgbClr val="008000"/>
                </a:solidFill>
              </a:rPr>
              <a:t>金斧銀斧</a:t>
            </a:r>
            <a:r>
              <a:rPr lang="en-US" altLang="zh-TW" sz="39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65400"/>
            <a:ext cx="5026025" cy="50307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zh-TW" altLang="en-US" sz="2500"/>
              <a:t>最後，河神撈出了工人那把普通的斧頭，工人高興地說：「這就是我的斧頭啊！」河神見這位工人非常誠實，最後決定將金斧頭和銀斧頭一併送給他。</a:t>
            </a:r>
          </a:p>
          <a:p>
            <a:pPr marL="0" indent="0"/>
            <a:endParaRPr lang="zh-TW" altLang="en-US" sz="2500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1819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60575"/>
            <a:ext cx="20669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659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新細明體</vt:lpstr>
      <vt:lpstr>標楷體</vt:lpstr>
      <vt:lpstr>預設簡報設計</vt:lpstr>
      <vt:lpstr>小學誠信教育教材《誠實和廉潔》</vt:lpstr>
      <vt:lpstr>1. 引入活動：誠實是與非</vt:lpstr>
      <vt:lpstr>1. 引入活動：誠實是與非</vt:lpstr>
      <vt:lpstr>1. 引入活動：誠實是與非</vt:lpstr>
      <vt:lpstr>2. 動畫故事《消失的獎盃》</vt:lpstr>
      <vt:lpstr>2. 動畫故事《消失的獎盃》</vt:lpstr>
      <vt:lpstr>2. 動畫故事《消失的獎盃》</vt:lpstr>
      <vt:lpstr>3. 漫畫寓言故事《金斧銀斧》</vt:lpstr>
      <vt:lpstr>3. 漫畫寓言故事《金斧銀斧》</vt:lpstr>
      <vt:lpstr>3. 漫畫寓言故事《金斧銀斧》</vt:lpstr>
      <vt:lpstr>3. 漫畫寓言故事《金斧銀斧》</vt:lpstr>
      <vt:lpstr>4. 小結</vt:lpstr>
    </vt:vector>
  </TitlesOfParts>
  <Company>CCAC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mwao</dc:creator>
  <cp:lastModifiedBy>Kyle, Ka Heng Au</cp:lastModifiedBy>
  <cp:revision>63</cp:revision>
  <dcterms:created xsi:type="dcterms:W3CDTF">2014-10-30T04:30:44Z</dcterms:created>
  <dcterms:modified xsi:type="dcterms:W3CDTF">2018-08-20T11:10:11Z</dcterms:modified>
</cp:coreProperties>
</file>