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2F935-8242-4B52-9184-0BDCC45434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160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5B99-ACE1-4CAD-AF2F-65003DFB4D3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513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268413"/>
            <a:ext cx="2074863" cy="488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268413"/>
            <a:ext cx="6075362" cy="48863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D5FAC-E313-4DF4-8A3A-18E04A62EA6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96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78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621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1013"/>
            <a:ext cx="4038600" cy="1863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2A3CF8-4FE5-49E0-A9CB-68DB09E948C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226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2276475"/>
            <a:ext cx="8229600" cy="38782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BEBA07-CDDD-4593-BA8B-1377092BD6E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088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EACB6-3164-4CF2-B67B-2C649313CD2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834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BA0FD-CB14-4E27-8461-B927E11FE10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795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78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78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16AC7-40D2-4CCE-A2E9-8BD6D14B12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051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0320F-2B62-4FE2-B307-E2E8B24143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594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2531-DD1B-4446-90F8-ABB0E15A51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580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7D7DA-61C2-4F39-B1C6-50E2BB1961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607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92E25-0BF8-4C1C-B72C-4C40328746E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25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E4C5F-FD90-4EE3-9A63-CFEB246706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294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68413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FAD8892-E555-4F29-99FF-F0D6EB3677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video01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9138"/>
            <a:ext cx="8280400" cy="1008062"/>
          </a:xfrm>
        </p:spPr>
        <p:txBody>
          <a:bodyPr/>
          <a:lstStyle/>
          <a:p>
            <a:r>
              <a:rPr lang="zh-TW" altLang="en-US" sz="4000" b="1">
                <a:solidFill>
                  <a:srgbClr val="008000"/>
                </a:solidFill>
                <a:ea typeface="標楷體" panose="03000509000000000000" pitchFamily="65" charset="-120"/>
              </a:rPr>
              <a:t>小學誠信教育教材</a:t>
            </a:r>
            <a:r>
              <a:rPr lang="en-US" altLang="zh-TW" sz="4000" b="1">
                <a:solidFill>
                  <a:srgbClr val="0080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4000" b="1">
                <a:solidFill>
                  <a:srgbClr val="008000"/>
                </a:solidFill>
                <a:ea typeface="標楷體" panose="03000509000000000000" pitchFamily="65" charset="-120"/>
              </a:rPr>
              <a:t>誠實和廉潔</a:t>
            </a:r>
            <a:r>
              <a:rPr lang="en-US" altLang="zh-TW" sz="4000" b="1">
                <a:solidFill>
                  <a:srgbClr val="008000"/>
                </a:solidFill>
                <a:ea typeface="標楷體" panose="03000509000000000000" pitchFamily="65" charset="-120"/>
              </a:rPr>
              <a:t>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429000"/>
            <a:ext cx="8229600" cy="4021138"/>
          </a:xfrm>
        </p:spPr>
        <p:txBody>
          <a:bodyPr/>
          <a:lstStyle/>
          <a:p>
            <a:pPr algn="ctr">
              <a:buFontTx/>
              <a:buNone/>
            </a:pPr>
            <a:r>
              <a:rPr lang="zh-TW" altLang="en-US" sz="3600" b="1"/>
              <a:t>遵紀守法</a:t>
            </a:r>
          </a:p>
          <a:p>
            <a:pPr algn="ctr">
              <a:buFontTx/>
              <a:buNone/>
            </a:pPr>
            <a:endParaRPr lang="zh-TW" altLang="en-US" sz="2400" b="1"/>
          </a:p>
          <a:p>
            <a:pPr algn="ctr">
              <a:buFontTx/>
              <a:buNone/>
            </a:pPr>
            <a:r>
              <a:rPr lang="zh-TW" altLang="en-US" sz="2800" b="1"/>
              <a:t>第二節   自覺守法</a:t>
            </a:r>
          </a:p>
          <a:p>
            <a:pPr algn="ctr">
              <a:buFontTx/>
              <a:buNone/>
            </a:pPr>
            <a:endParaRPr lang="zh-TW" altLang="en-US" sz="1800" b="1">
              <a:solidFill>
                <a:srgbClr val="0066FF"/>
              </a:solidFill>
              <a:ea typeface="標楷體" panose="03000509000000000000" pitchFamily="65" charset="-120"/>
            </a:endParaRPr>
          </a:p>
          <a:p>
            <a:pPr algn="ctr">
              <a:buFontTx/>
              <a:buNone/>
            </a:pPr>
            <a:endParaRPr lang="zh-TW" altLang="en-US" sz="1800" b="1">
              <a:solidFill>
                <a:srgbClr val="0066FF"/>
              </a:solidFill>
              <a:ea typeface="標楷體" panose="03000509000000000000" pitchFamily="65" charset="-120"/>
            </a:endParaRPr>
          </a:p>
          <a:p>
            <a:pPr algn="ctr">
              <a:buFontTx/>
              <a:buNone/>
            </a:pPr>
            <a:endParaRPr lang="zh-TW" altLang="en-US" sz="1800" b="1">
              <a:solidFill>
                <a:srgbClr val="0066FF"/>
              </a:solidFill>
              <a:ea typeface="標楷體" panose="03000509000000000000" pitchFamily="65" charset="-120"/>
            </a:endParaRPr>
          </a:p>
          <a:p>
            <a:pPr algn="ctr">
              <a:buFontTx/>
              <a:buNone/>
            </a:pPr>
            <a:r>
              <a:rPr lang="zh-TW" altLang="en-US" sz="1800" b="1">
                <a:solidFill>
                  <a:srgbClr val="0066FF"/>
                </a:solidFill>
                <a:ea typeface="標楷體" panose="03000509000000000000" pitchFamily="65" charset="-120"/>
              </a:rPr>
              <a:t>澳門廉政公署</a:t>
            </a:r>
          </a:p>
        </p:txBody>
      </p:sp>
      <p:pic>
        <p:nvPicPr>
          <p:cNvPr id="5124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373688"/>
            <a:ext cx="40322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歷史故事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剛正執法兩父子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4797425"/>
            <a:ext cx="7056437" cy="29527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zh-TW" altLang="en-US" sz="2500"/>
              <a:t>薛存誠的兒子薛廷老，為人同樣富有正義感，與父親一樣，時常批評朝中的腐敗風氣。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65400"/>
            <a:ext cx="3960813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歷史故事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剛正執法兩父子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349500"/>
            <a:ext cx="6985000" cy="38782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z="2500"/>
              <a:t>唐敬宗時，國家陷入財政困難，但敬宗仍然準備斥資維修清思院。薛廷老與同僚出言勸阻，令皇帝大怒，但薛廷老仍然毫不畏懼，逐一指出維修寺院時所帶來的種種不良後果，最終成功說服敬宗，取消維修的決定。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76700"/>
            <a:ext cx="3744912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歷史故事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剛正執法兩父子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492375"/>
            <a:ext cx="6551613" cy="38782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z="2500"/>
              <a:t>唐敬宗稱讚薛廷老及其父親為國家執行法律公正無私，是個正直的好官。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16338"/>
            <a:ext cx="4105275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歷史故事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剛正執法兩父子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420938"/>
            <a:ext cx="8229600" cy="3733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zh-TW" sz="2800"/>
              <a:t>1.  </a:t>
            </a:r>
            <a:r>
              <a:rPr lang="zh-TW" altLang="en-US" sz="2800"/>
              <a:t>憲宗在眾大臣的求情下欲赦免僧人鑒虛的   </a:t>
            </a:r>
          </a:p>
          <a:p>
            <a:pPr marL="609600" indent="-609600">
              <a:buFontTx/>
              <a:buNone/>
            </a:pPr>
            <a:r>
              <a:rPr lang="zh-TW" altLang="en-US" sz="2800"/>
              <a:t>     賄賂罪，你認為合理嗎？</a:t>
            </a:r>
          </a:p>
          <a:p>
            <a:pPr marL="609600" indent="-609600">
              <a:buFontTx/>
              <a:buNone/>
            </a:pPr>
            <a:r>
              <a:rPr lang="en-US" altLang="zh-TW" sz="2800"/>
              <a:t>2.  </a:t>
            </a:r>
            <a:r>
              <a:rPr lang="zh-TW" altLang="en-US" sz="2800"/>
              <a:t>如果薛存誠明知鑒虛犯法也不將他治罪，</a:t>
            </a:r>
          </a:p>
          <a:p>
            <a:pPr marL="609600" indent="-609600">
              <a:buFontTx/>
              <a:buNone/>
            </a:pPr>
            <a:r>
              <a:rPr lang="zh-TW" altLang="en-US" sz="2800"/>
              <a:t>     會有甚麼後果？</a:t>
            </a:r>
          </a:p>
          <a:p>
            <a:pPr marL="609600" indent="-609600">
              <a:buFontTx/>
              <a:buNone/>
            </a:pPr>
            <a:r>
              <a:rPr lang="en-US" altLang="zh-TW" sz="2800"/>
              <a:t>3.  </a:t>
            </a:r>
            <a:r>
              <a:rPr lang="zh-TW" altLang="en-US" sz="2800"/>
              <a:t>皇帝為甚麼誇讚薛氏父子？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4. </a:t>
            </a:r>
            <a:r>
              <a:rPr lang="zh-TW" altLang="en-US" sz="3500" b="1">
                <a:solidFill>
                  <a:srgbClr val="008000"/>
                </a:solidFill>
              </a:rPr>
              <a:t>小結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20938"/>
            <a:ext cx="8229600" cy="3733800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en-US" altLang="zh-TW" sz="2800"/>
              <a:t>1. </a:t>
            </a:r>
            <a:r>
              <a:rPr lang="zh-TW" altLang="en-US" sz="2800"/>
              <a:t>任何人都要遵守法律。</a:t>
            </a:r>
          </a:p>
          <a:p>
            <a:pPr marL="609600" indent="-609600" algn="just">
              <a:buFontTx/>
              <a:buNone/>
            </a:pPr>
            <a:r>
              <a:rPr lang="en-US" altLang="zh-TW" sz="2800"/>
              <a:t>2. </a:t>
            </a:r>
            <a:r>
              <a:rPr lang="zh-TW" altLang="en-US" sz="2800"/>
              <a:t>法律面前人人平等。</a:t>
            </a:r>
          </a:p>
          <a:p>
            <a:pPr marL="609600" indent="-609600" algn="just">
              <a:buFontTx/>
              <a:buNone/>
            </a:pPr>
            <a:r>
              <a:rPr lang="en-US" altLang="zh-TW" sz="2800"/>
              <a:t>3. </a:t>
            </a:r>
            <a:r>
              <a:rPr lang="zh-TW" altLang="zh-TW" sz="2800"/>
              <a:t>一旦觸犯法律，會受到應有的懲罰，且個人品格亦備受質疑，難以獲得人們的信任和尊敬。</a:t>
            </a:r>
            <a:endParaRPr lang="zh-TW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5. </a:t>
            </a:r>
            <a:r>
              <a:rPr lang="zh-TW" altLang="en-US" sz="3500" b="1">
                <a:solidFill>
                  <a:srgbClr val="008000"/>
                </a:solidFill>
              </a:rPr>
              <a:t>單元總結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20938"/>
            <a:ext cx="7618413" cy="3733800"/>
          </a:xfrm>
        </p:spPr>
        <p:txBody>
          <a:bodyPr/>
          <a:lstStyle/>
          <a:p>
            <a:pPr marL="541338" indent="-444500" algn="just">
              <a:buFontTx/>
              <a:buNone/>
            </a:pPr>
            <a:r>
              <a:rPr lang="en-US" altLang="zh-TW" sz="2800"/>
              <a:t>1. </a:t>
            </a:r>
            <a:r>
              <a:rPr lang="zh-TW" altLang="en-US" sz="2800"/>
              <a:t>紀律和法律的設立，都是為了維持良好秩序，保障我們的學習、生活和工作，因此，每個人都要遵紀守法。</a:t>
            </a:r>
          </a:p>
          <a:p>
            <a:pPr marL="541338" indent="-444500" algn="just">
              <a:buFontTx/>
              <a:buNone/>
            </a:pPr>
            <a:r>
              <a:rPr lang="en-US" altLang="zh-TW" sz="2800"/>
              <a:t>2. </a:t>
            </a:r>
            <a:r>
              <a:rPr lang="zh-TW" altLang="en-US" sz="2800"/>
              <a:t>當遇到違反紀律或不法的行為時，應堅持原則，拒絕同流合污。</a:t>
            </a:r>
          </a:p>
          <a:p>
            <a:pPr marL="541338" indent="-444500" algn="just">
              <a:buFontTx/>
              <a:buNone/>
            </a:pPr>
            <a:r>
              <a:rPr lang="en-US" altLang="zh-TW" sz="2800"/>
              <a:t>3. </a:t>
            </a:r>
            <a:r>
              <a:rPr lang="zh-TW" altLang="en-US" sz="2800"/>
              <a:t>違反紀律或觸犯法律，會受到相應的懲罰，且個人誠信也會受損。</a:t>
            </a:r>
          </a:p>
          <a:p>
            <a:pPr marL="541338" indent="-444500">
              <a:buFontTx/>
              <a:buNone/>
            </a:pPr>
            <a:endParaRPr lang="zh-TW" altLang="en-US" sz="2800"/>
          </a:p>
          <a:p>
            <a:pPr marL="541338" indent="-444500">
              <a:buFontTx/>
              <a:buNone/>
            </a:pPr>
            <a:endParaRPr lang="zh-TW" altLang="en-US" sz="3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500" b="1">
                <a:solidFill>
                  <a:srgbClr val="008000"/>
                </a:solidFill>
              </a:rPr>
              <a:t>後續活動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76475"/>
            <a:ext cx="8229600" cy="3733800"/>
          </a:xfrm>
        </p:spPr>
        <p:txBody>
          <a:bodyPr/>
          <a:lstStyle/>
          <a:p>
            <a:pPr marL="444500" indent="-444500">
              <a:buFontTx/>
              <a:buNone/>
            </a:pPr>
            <a:r>
              <a:rPr lang="en-US" altLang="zh-TW"/>
              <a:t>1</a:t>
            </a:r>
            <a:r>
              <a:rPr lang="en-US" altLang="zh-TW" sz="2800"/>
              <a:t>. </a:t>
            </a:r>
            <a:r>
              <a:rPr lang="zh-TW" altLang="en-US" sz="2800"/>
              <a:t>班規設計比賽：</a:t>
            </a:r>
          </a:p>
          <a:p>
            <a:pPr marL="444500" indent="-444500" algn="just">
              <a:buFontTx/>
              <a:buNone/>
            </a:pPr>
            <a:r>
              <a:rPr lang="zh-TW" altLang="en-US" sz="2800"/>
              <a:t>     同學自行設計班規，然後由同學投票選出最佳者，讓全班同學齊齊遵守。 </a:t>
            </a:r>
          </a:p>
          <a:p>
            <a:pPr marL="444500" indent="-444500" algn="just">
              <a:buFontTx/>
              <a:buNone/>
            </a:pPr>
            <a:r>
              <a:rPr lang="en-US" altLang="zh-TW" sz="2800"/>
              <a:t>2. </a:t>
            </a:r>
            <a:r>
              <a:rPr lang="zh-TW" altLang="en-US" sz="2800"/>
              <a:t>班內「守紀大使」選舉：</a:t>
            </a:r>
          </a:p>
          <a:p>
            <a:pPr marL="444500" indent="-444500" algn="just">
              <a:buFontTx/>
              <a:buNone/>
            </a:pPr>
            <a:r>
              <a:rPr lang="zh-TW" altLang="en-US" sz="2800"/>
              <a:t>    在一個月內没有違反班規的同學，會獲得老師嘉獎。 </a:t>
            </a:r>
          </a:p>
          <a:p>
            <a:pPr marL="444500" indent="-444500">
              <a:buFontTx/>
              <a:buNone/>
            </a:pPr>
            <a:endParaRPr lang="zh-TW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1. </a:t>
            </a:r>
            <a:r>
              <a:rPr lang="zh-TW" altLang="en-US" sz="3500" b="1">
                <a:solidFill>
                  <a:srgbClr val="008000"/>
                </a:solidFill>
              </a:rPr>
              <a:t>引入活動：誰對誰錯？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36625" y="2205038"/>
            <a:ext cx="8207375" cy="115252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800"/>
              <a:t>各位同學，你能夠判別下列哪些屬於違法情</a:t>
            </a:r>
          </a:p>
          <a:p>
            <a:pPr>
              <a:buFontTx/>
              <a:buNone/>
            </a:pPr>
            <a:r>
              <a:rPr lang="zh-TW" altLang="en-US" sz="2800"/>
              <a:t>況嗎？請在適當位置打勾</a:t>
            </a:r>
            <a:r>
              <a:rPr lang="zh-TW" altLang="en-US" sz="2000"/>
              <a:t> </a:t>
            </a:r>
            <a:r>
              <a:rPr lang="zh-TW" altLang="en-US" sz="2600"/>
              <a:t>。</a:t>
            </a:r>
          </a:p>
        </p:txBody>
      </p:sp>
      <p:graphicFrame>
        <p:nvGraphicFramePr>
          <p:cNvPr id="6148" name="Group 4"/>
          <p:cNvGraphicFramePr>
            <a:graphicFrameLocks noGrp="1"/>
          </p:cNvGraphicFramePr>
          <p:nvPr>
            <p:ph sz="quarter" idx="3"/>
          </p:nvPr>
        </p:nvGraphicFramePr>
        <p:xfrm>
          <a:off x="611188" y="3644900"/>
          <a:ext cx="7848600" cy="2376488"/>
        </p:xfrm>
        <a:graphic>
          <a:graphicData uri="http://schemas.openxmlformats.org/drawingml/2006/table">
            <a:tbl>
              <a:tblPr/>
              <a:tblGrid>
                <a:gridCol w="6738937">
                  <a:extLst>
                    <a:ext uri="{9D8B030D-6E8A-4147-A177-3AD203B41FA5}">
                      <a16:colId xmlns:a16="http://schemas.microsoft.com/office/drawing/2014/main" val="959935113"/>
                    </a:ext>
                  </a:extLst>
                </a:gridCol>
                <a:gridCol w="1109663">
                  <a:extLst>
                    <a:ext uri="{9D8B030D-6E8A-4147-A177-3AD203B41FA5}">
                      <a16:colId xmlns:a16="http://schemas.microsoft.com/office/drawing/2014/main" val="2398722540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亂拋垃圾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341654"/>
                  </a:ext>
                </a:extLst>
              </a:tr>
              <a:tr h="801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行人不按燈號橫過馬路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290666"/>
                  </a:ext>
                </a:extLst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3.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欺騙老師說自己已交齊功課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334033"/>
                  </a:ext>
                </a:extLst>
              </a:tr>
            </a:tbl>
          </a:graphicData>
        </a:graphic>
      </p:graphicFrame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581525"/>
            <a:ext cx="6381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00663"/>
            <a:ext cx="6381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6381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1. </a:t>
            </a:r>
            <a:r>
              <a:rPr lang="zh-TW" altLang="en-US" sz="3500" b="1">
                <a:solidFill>
                  <a:srgbClr val="008000"/>
                </a:solidFill>
              </a:rPr>
              <a:t>引入活動：誰對誰錯？</a:t>
            </a:r>
          </a:p>
        </p:txBody>
      </p:sp>
      <p:graphicFrame>
        <p:nvGraphicFramePr>
          <p:cNvPr id="7171" name="Group 3"/>
          <p:cNvGraphicFramePr>
            <a:graphicFrameLocks noGrp="1"/>
          </p:cNvGraphicFramePr>
          <p:nvPr>
            <p:ph idx="1"/>
          </p:nvPr>
        </p:nvGraphicFramePr>
        <p:xfrm>
          <a:off x="468313" y="2276475"/>
          <a:ext cx="8229600" cy="3873500"/>
        </p:xfrm>
        <a:graphic>
          <a:graphicData uri="http://schemas.openxmlformats.org/drawingml/2006/table">
            <a:tbl>
              <a:tblPr/>
              <a:tblGrid>
                <a:gridCol w="7273925">
                  <a:extLst>
                    <a:ext uri="{9D8B030D-6E8A-4147-A177-3AD203B41FA5}">
                      <a16:colId xmlns:a16="http://schemas.microsoft.com/office/drawing/2014/main" val="1899970664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3122885335"/>
                    </a:ext>
                  </a:extLst>
                </a:gridCol>
              </a:tblGrid>
              <a:tr h="776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4.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乘搭交通工具時未付足夠車資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12834"/>
                  </a:ext>
                </a:extLst>
              </a:tr>
              <a:tr h="774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如廁後未有沖水及洗手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3208"/>
                  </a:ext>
                </a:extLst>
              </a:tr>
              <a:tr h="776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6.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高買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602647"/>
                  </a:ext>
                </a:extLst>
              </a:tr>
              <a:tr h="769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7.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採摘公園裏的花草樹木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101086"/>
                  </a:ext>
                </a:extLst>
              </a:tr>
              <a:tr h="776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8.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乘車時沒有讓座給有需要人士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202585"/>
                  </a:ext>
                </a:extLst>
              </a:tr>
            </a:tbl>
          </a:graphicData>
        </a:graphic>
      </p:graphicFrame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349500"/>
            <a:ext cx="6381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141663"/>
            <a:ext cx="6381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933825"/>
            <a:ext cx="6381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652963"/>
            <a:ext cx="6381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445125"/>
            <a:ext cx="6381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2. </a:t>
            </a:r>
            <a:r>
              <a:rPr lang="zh-TW" altLang="en-US" sz="3500" b="1">
                <a:solidFill>
                  <a:srgbClr val="008000"/>
                </a:solidFill>
              </a:rPr>
              <a:t>個案討論－短片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害人害己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pic>
        <p:nvPicPr>
          <p:cNvPr id="8197" name="Picture 5" descr="圖片1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16563"/>
            <a:ext cx="1481138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33600"/>
            <a:ext cx="5400675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2. </a:t>
            </a:r>
            <a:r>
              <a:rPr lang="zh-TW" altLang="en-US" sz="3500" b="1">
                <a:solidFill>
                  <a:srgbClr val="008000"/>
                </a:solidFill>
              </a:rPr>
              <a:t>個案討論－短片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害人害己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92375"/>
            <a:ext cx="8229600" cy="36623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zh-TW" altLang="en-US" sz="2800"/>
              <a:t>為甚麼餐廳的顧客量減少了？ </a:t>
            </a:r>
          </a:p>
          <a:p>
            <a:pPr marL="609600" indent="-609600">
              <a:buFontTx/>
              <a:buAutoNum type="arabicPeriod"/>
            </a:pPr>
            <a:r>
              <a:rPr lang="zh-TW" altLang="en-US" sz="2800"/>
              <a:t>是甚麼原因導致餐廳的食物有異味？</a:t>
            </a:r>
          </a:p>
          <a:p>
            <a:pPr marL="609600" indent="-609600">
              <a:buFontTx/>
              <a:buAutoNum type="arabicPeriod"/>
            </a:pPr>
            <a:r>
              <a:rPr lang="zh-TW" altLang="en-US" sz="2800"/>
              <a:t>陳師傅為甚麼會收下小明送來的過期食材？</a:t>
            </a:r>
          </a:p>
          <a:p>
            <a:pPr marL="609600" indent="-609600">
              <a:buFontTx/>
              <a:buAutoNum type="arabicPeriod"/>
            </a:pPr>
            <a:r>
              <a:rPr lang="zh-TW" altLang="en-US" sz="2800"/>
              <a:t>餐廳用了過期的食材，會有甚麼後果？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2. </a:t>
            </a:r>
            <a:r>
              <a:rPr lang="zh-TW" altLang="en-US" sz="3500" b="1">
                <a:solidFill>
                  <a:srgbClr val="008000"/>
                </a:solidFill>
              </a:rPr>
              <a:t>個案討論－短片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害人害己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20938"/>
            <a:ext cx="8229600" cy="3373437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zh-TW" sz="2800"/>
              <a:t>5. </a:t>
            </a:r>
            <a:r>
              <a:rPr lang="zh-TW" altLang="en-US" sz="2800"/>
              <a:t>如果你是陳師傅，你會如何處理小明送來</a:t>
            </a:r>
          </a:p>
          <a:p>
            <a:pPr marL="609600" indent="-609600">
              <a:buFontTx/>
              <a:buNone/>
            </a:pPr>
            <a:r>
              <a:rPr lang="zh-TW" altLang="en-US" sz="2800"/>
              <a:t>    的過期食材和金錢？</a:t>
            </a:r>
          </a:p>
          <a:p>
            <a:pPr marL="609600" indent="-609600">
              <a:buFontTx/>
              <a:buNone/>
            </a:pPr>
            <a:r>
              <a:rPr lang="en-US" altLang="zh-TW" sz="2800"/>
              <a:t>6. </a:t>
            </a:r>
            <a:r>
              <a:rPr lang="zh-TW" altLang="en-US" sz="2800"/>
              <a:t>最後陳師傅和小明受到甚麼懲罰？</a:t>
            </a:r>
          </a:p>
          <a:p>
            <a:pPr marL="609600" indent="-609600">
              <a:buFontTx/>
              <a:buNone/>
            </a:pPr>
            <a:r>
              <a:rPr lang="en-US" altLang="zh-TW" sz="2800"/>
              <a:t>7. </a:t>
            </a:r>
            <a:r>
              <a:rPr lang="zh-TW" altLang="en-US" sz="2800"/>
              <a:t>在這個故事中，同學學到了甚麼？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歷史故事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剛正執法兩父子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2708275"/>
            <a:ext cx="4032250" cy="33734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z="2500"/>
              <a:t>唐朝德宗、憲宗年間，有位官員名叫薛存誠，為人正直無私，深得眾人敬重。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3671888" cy="28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歷史故事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剛正執法兩父子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76475"/>
            <a:ext cx="6697662" cy="3878263"/>
          </a:xfrm>
        </p:spPr>
        <p:txBody>
          <a:bodyPr/>
          <a:lstStyle/>
          <a:p>
            <a:pPr marL="630238" indent="-630238" algn="just">
              <a:buFontTx/>
              <a:buNone/>
            </a:pPr>
            <a:r>
              <a:rPr lang="en-US" altLang="zh-TW" sz="2500"/>
              <a:t>       </a:t>
            </a:r>
            <a:r>
              <a:rPr lang="zh-TW" altLang="en-US" sz="2500"/>
              <a:t>當時有位僧人叫鑒虛，他公開賄賂朝       中宦官和大臣，從中謀取私利，經調查發       現他貪污數十萬銀兩，薛存誠於是依法將       他治罪。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44900"/>
            <a:ext cx="3816350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歷史故事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剛正執法兩父子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2492375"/>
            <a:ext cx="4105275" cy="33734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z="2500"/>
              <a:t>朝中大臣要求薛存誠釋放鑒虛，遭到拒絕，於是大臣便直接向皇帝求情，憲宗欲赦免鑒虛。但薛存誠認為證據確鑿，且國法不可違，憲宗接納他的意見，最終鑒虛受到應有的懲罰。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3827463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805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新細明體</vt:lpstr>
      <vt:lpstr>標楷體</vt:lpstr>
      <vt:lpstr>預設簡報設計</vt:lpstr>
      <vt:lpstr>小學誠信教育教材《誠實和廉潔》</vt:lpstr>
      <vt:lpstr>1. 引入活動：誰對誰錯？</vt:lpstr>
      <vt:lpstr>1. 引入活動：誰對誰錯？</vt:lpstr>
      <vt:lpstr>2. 個案討論－短片《害人害己》</vt:lpstr>
      <vt:lpstr>2. 個案討論－短片《害人害己》</vt:lpstr>
      <vt:lpstr>2. 個案討論－短片《害人害己》</vt:lpstr>
      <vt:lpstr>3. 歷史故事《剛正執法兩父子》</vt:lpstr>
      <vt:lpstr>3. 歷史故事《剛正執法兩父子》</vt:lpstr>
      <vt:lpstr>3. 歷史故事《剛正執法兩父子》</vt:lpstr>
      <vt:lpstr>3. 歷史故事《剛正執法兩父子》</vt:lpstr>
      <vt:lpstr>3. 歷史故事《剛正執法兩父子》</vt:lpstr>
      <vt:lpstr>3. 歷史故事《剛正執法兩父子》</vt:lpstr>
      <vt:lpstr>3. 歷史故事《剛正執法兩父子》</vt:lpstr>
      <vt:lpstr>4. 小結</vt:lpstr>
      <vt:lpstr>5. 單元總結</vt:lpstr>
      <vt:lpstr>後續活動</vt:lpstr>
    </vt:vector>
  </TitlesOfParts>
  <Company>CCAC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mwao</dc:creator>
  <cp:lastModifiedBy>Kyle, Ka Heng Au</cp:lastModifiedBy>
  <cp:revision>34</cp:revision>
  <dcterms:created xsi:type="dcterms:W3CDTF">2014-10-30T04:30:44Z</dcterms:created>
  <dcterms:modified xsi:type="dcterms:W3CDTF">2018-08-20T11:04:20Z</dcterms:modified>
</cp:coreProperties>
</file>