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4" r:id="rId10"/>
    <p:sldId id="269" r:id="rId11"/>
    <p:sldId id="266" r:id="rId1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11EF2-B071-4D7F-8FE5-F27C8D2D053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946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F5CE7-2A13-4EA2-B4DE-D85F6D7072B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8881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3050" y="1268413"/>
            <a:ext cx="2074863" cy="488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268413"/>
            <a:ext cx="6075362" cy="48863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4F1B1-A541-411B-B35F-3B8A467A43E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867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4D897-C4D3-4794-AB0A-C3E6D52681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833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C3AB4-323F-4538-9DFA-80FFA6BA49B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46938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2276475"/>
            <a:ext cx="4038600" cy="38782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2276475"/>
            <a:ext cx="4038600" cy="38782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F01679-E0AB-45C4-9443-BCB0772931F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645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4130D-18F9-492C-890F-D7B9C4301A1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7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26CB0-6235-4BFA-929F-E614786529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349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27C2B-77C1-4F8F-8E42-46E12238B93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7416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EED01-22C6-4F6F-BB27-098D02C146A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076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049CE4-A4E2-460C-9B76-1C36DE1FD91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606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268413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276475"/>
            <a:ext cx="8229600" cy="387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3D7BD8A3-95D4-4174-A266-F2E2011D23A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989138"/>
            <a:ext cx="8280400" cy="1008062"/>
          </a:xfrm>
        </p:spPr>
        <p:txBody>
          <a:bodyPr/>
          <a:lstStyle/>
          <a:p>
            <a:r>
              <a:rPr lang="zh-TW" altLang="en-US" sz="4000" b="1">
                <a:solidFill>
                  <a:srgbClr val="008000"/>
                </a:solidFill>
                <a:ea typeface="標楷體" panose="03000509000000000000" pitchFamily="65" charset="-120"/>
              </a:rPr>
              <a:t>小學誠信教育教材</a:t>
            </a:r>
            <a:r>
              <a:rPr lang="en-US" altLang="zh-TW" sz="4000" b="1">
                <a:solidFill>
                  <a:srgbClr val="008000"/>
                </a:solidFill>
                <a:ea typeface="標楷體" panose="03000509000000000000" pitchFamily="65" charset="-120"/>
              </a:rPr>
              <a:t>《</a:t>
            </a:r>
            <a:r>
              <a:rPr lang="zh-TW" altLang="en-US" sz="4000" b="1">
                <a:solidFill>
                  <a:srgbClr val="008000"/>
                </a:solidFill>
                <a:ea typeface="標楷體" panose="03000509000000000000" pitchFamily="65" charset="-120"/>
              </a:rPr>
              <a:t>誠實和廉潔</a:t>
            </a:r>
            <a:r>
              <a:rPr lang="en-US" altLang="zh-TW" sz="4000" b="1">
                <a:solidFill>
                  <a:srgbClr val="008000"/>
                </a:solidFill>
                <a:ea typeface="標楷體" panose="03000509000000000000" pitchFamily="65" charset="-120"/>
              </a:rPr>
              <a:t>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429000"/>
            <a:ext cx="8229600" cy="4021138"/>
          </a:xfrm>
        </p:spPr>
        <p:txBody>
          <a:bodyPr/>
          <a:lstStyle/>
          <a:p>
            <a:pPr algn="ctr">
              <a:buFontTx/>
              <a:buNone/>
            </a:pPr>
            <a:r>
              <a:rPr lang="zh-TW" altLang="en-US" sz="4000" b="1"/>
              <a:t>遵紀守法</a:t>
            </a:r>
          </a:p>
          <a:p>
            <a:pPr algn="ctr">
              <a:buFontTx/>
              <a:buNone/>
            </a:pPr>
            <a:endParaRPr lang="zh-TW" altLang="en-US" sz="2400" b="1"/>
          </a:p>
          <a:p>
            <a:pPr algn="ctr">
              <a:buFontTx/>
              <a:buNone/>
            </a:pPr>
            <a:r>
              <a:rPr lang="zh-TW" altLang="en-US" sz="2800" b="1"/>
              <a:t>第一節   遵守紀律</a:t>
            </a:r>
          </a:p>
          <a:p>
            <a:pPr algn="ctr">
              <a:buFontTx/>
              <a:buNone/>
            </a:pPr>
            <a:endParaRPr lang="zh-TW" altLang="en-US" sz="2800" b="1"/>
          </a:p>
          <a:p>
            <a:pPr algn="ctr">
              <a:buFontTx/>
              <a:buNone/>
            </a:pPr>
            <a:endParaRPr lang="zh-TW" altLang="en-US" sz="1800" b="1">
              <a:solidFill>
                <a:srgbClr val="0066FF"/>
              </a:solidFill>
              <a:ea typeface="標楷體" panose="03000509000000000000" pitchFamily="65" charset="-120"/>
            </a:endParaRPr>
          </a:p>
          <a:p>
            <a:pPr algn="ctr">
              <a:buFontTx/>
              <a:buNone/>
            </a:pPr>
            <a:endParaRPr lang="zh-TW" altLang="en-US" sz="1800" b="1">
              <a:solidFill>
                <a:srgbClr val="0066FF"/>
              </a:solidFill>
              <a:ea typeface="標楷體" panose="03000509000000000000" pitchFamily="65" charset="-120"/>
            </a:endParaRPr>
          </a:p>
          <a:p>
            <a:pPr algn="ctr">
              <a:buFontTx/>
              <a:buNone/>
            </a:pPr>
            <a:r>
              <a:rPr lang="zh-TW" altLang="en-US" sz="1800" b="1">
                <a:solidFill>
                  <a:srgbClr val="0066FF"/>
                </a:solidFill>
                <a:ea typeface="標楷體" panose="03000509000000000000" pitchFamily="65" charset="-120"/>
              </a:rPr>
              <a:t>澳門廉政公署</a:t>
            </a:r>
          </a:p>
        </p:txBody>
      </p:sp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589588"/>
            <a:ext cx="45243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分組討論：校園裏，誰守紀？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8229600" cy="3878262"/>
          </a:xfrm>
        </p:spPr>
        <p:txBody>
          <a:bodyPr/>
          <a:lstStyle/>
          <a:p>
            <a:pPr marL="812800" indent="-812800">
              <a:buFontTx/>
              <a:buAutoNum type="romanUcPeriod"/>
            </a:pPr>
            <a:r>
              <a:rPr lang="en-US" altLang="zh-TW"/>
              <a:t>               </a:t>
            </a:r>
            <a:r>
              <a:rPr lang="zh-TW" altLang="en-US" sz="2800"/>
              <a:t>在學校撿到別人丟失的物品時交</a:t>
            </a:r>
          </a:p>
          <a:p>
            <a:pPr marL="812800" indent="-812800">
              <a:buFontTx/>
              <a:buNone/>
            </a:pPr>
            <a:r>
              <a:rPr lang="zh-TW" altLang="en-US" sz="2800"/>
              <a:t>                          給老師</a:t>
            </a:r>
          </a:p>
          <a:p>
            <a:pPr marL="812800" indent="-812800">
              <a:buFontTx/>
              <a:buNone/>
            </a:pPr>
            <a:endParaRPr lang="zh-TW" altLang="en-US" sz="2800"/>
          </a:p>
          <a:p>
            <a:pPr marL="812800" indent="-812800">
              <a:buFontTx/>
              <a:buAutoNum type="alphaUcPeriod" startAt="10"/>
            </a:pPr>
            <a:r>
              <a:rPr lang="zh-TW" altLang="en-US" sz="2800"/>
              <a:t>                上下樓梯時，與同學爭先恐後。</a:t>
            </a:r>
          </a:p>
          <a:p>
            <a:pPr marL="812800" indent="-812800">
              <a:buFontTx/>
              <a:buNone/>
            </a:pPr>
            <a:r>
              <a:rPr lang="zh-TW" altLang="en-US" sz="2800"/>
              <a:t>                       </a:t>
            </a: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349500"/>
            <a:ext cx="18002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005263"/>
            <a:ext cx="177165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b="1">
                <a:solidFill>
                  <a:srgbClr val="008000"/>
                </a:solidFill>
              </a:rPr>
              <a:t>3. </a:t>
            </a:r>
            <a:r>
              <a:rPr lang="zh-TW" altLang="en-US" b="1">
                <a:solidFill>
                  <a:srgbClr val="008000"/>
                </a:solidFill>
              </a:rPr>
              <a:t>小結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60575"/>
            <a:ext cx="8229600" cy="3878263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en-US" altLang="zh-TW" sz="2400"/>
          </a:p>
          <a:p>
            <a:pPr marL="609600" indent="-609600">
              <a:buFontTx/>
              <a:buNone/>
            </a:pPr>
            <a:r>
              <a:rPr lang="en-US" altLang="zh-TW" sz="2800"/>
              <a:t>1.  </a:t>
            </a:r>
            <a:r>
              <a:rPr lang="zh-TW" altLang="en-US" sz="2800"/>
              <a:t>設立規則是為了保障大家的利益，故你我</a:t>
            </a:r>
          </a:p>
          <a:p>
            <a:pPr marL="609600" indent="-609600">
              <a:buFontTx/>
              <a:buNone/>
            </a:pPr>
            <a:r>
              <a:rPr lang="zh-TW" altLang="en-US" sz="2800"/>
              <a:t>     都有責任自覺遵守。</a:t>
            </a:r>
          </a:p>
          <a:p>
            <a:pPr marL="609600" indent="-609600">
              <a:buFontTx/>
              <a:buNone/>
            </a:pPr>
            <a:r>
              <a:rPr lang="en-US" altLang="zh-TW" sz="2800"/>
              <a:t>2.  </a:t>
            </a:r>
            <a:r>
              <a:rPr lang="zh-TW" altLang="en-US" sz="2800"/>
              <a:t>上課時偷吃零食、用手機上網、插隊買東</a:t>
            </a:r>
          </a:p>
          <a:p>
            <a:pPr marL="609600" indent="-609600">
              <a:buFontTx/>
              <a:buNone/>
            </a:pPr>
            <a:r>
              <a:rPr lang="zh-TW" altLang="en-US" sz="2800"/>
              <a:t>     西或在走廊橫衝直撞等不遵守校園紀律的</a:t>
            </a:r>
          </a:p>
          <a:p>
            <a:pPr marL="609600" indent="-609600">
              <a:buFontTx/>
              <a:buNone/>
            </a:pPr>
            <a:r>
              <a:rPr lang="zh-TW" altLang="en-US" sz="2800"/>
              <a:t>     行為，損人不利己之餘，更會對學習環境</a:t>
            </a:r>
          </a:p>
          <a:p>
            <a:pPr marL="609600" indent="-609600">
              <a:buFontTx/>
              <a:buNone/>
            </a:pPr>
            <a:r>
              <a:rPr lang="zh-TW" altLang="en-US" sz="2800"/>
              <a:t>     和校園秩序造成負面影響。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1.1 </a:t>
            </a:r>
            <a:r>
              <a:rPr lang="zh-TW" altLang="en-US" sz="3500" b="1">
                <a:solidFill>
                  <a:srgbClr val="008000"/>
                </a:solidFill>
              </a:rPr>
              <a:t>守規則的参賽者？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sz="2800"/>
              <a:t>       </a:t>
            </a:r>
            <a:r>
              <a:rPr lang="zh-TW" altLang="en-US" sz="2800"/>
              <a:t>下列的運動員有否遵守比賽規則呢？</a:t>
            </a:r>
          </a:p>
          <a:p>
            <a:pPr>
              <a:buFontTx/>
              <a:buNone/>
            </a:pPr>
            <a:r>
              <a:rPr lang="zh-TW" altLang="en-US" sz="2800"/>
              <a:t>                                    </a:t>
            </a:r>
          </a:p>
          <a:p>
            <a:pPr>
              <a:buFontTx/>
              <a:buNone/>
            </a:pPr>
            <a:r>
              <a:rPr lang="zh-TW" altLang="en-US" sz="2800"/>
              <a:t>                                    圖</a:t>
            </a:r>
            <a:r>
              <a:rPr lang="en-US" altLang="zh-TW" sz="2800"/>
              <a:t>1</a:t>
            </a:r>
            <a:r>
              <a:rPr lang="zh-TW" altLang="en-US" sz="2800"/>
              <a:t>：籃球比賽中，有球員              </a:t>
            </a:r>
          </a:p>
          <a:p>
            <a:pPr>
              <a:buFontTx/>
              <a:buNone/>
            </a:pPr>
            <a:r>
              <a:rPr lang="zh-TW" altLang="en-US" sz="2800"/>
              <a:t>                                             故意拍打對方球員的</a:t>
            </a:r>
          </a:p>
          <a:p>
            <a:pPr>
              <a:buFontTx/>
              <a:buNone/>
            </a:pPr>
            <a:r>
              <a:rPr lang="zh-TW" altLang="en-US" sz="2800"/>
              <a:t>                                             手，以阻止他投籃。</a:t>
            </a:r>
            <a:r>
              <a:rPr lang="zh-TW" altLang="en-US"/>
              <a:t>  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213100"/>
            <a:ext cx="2376487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1.1 </a:t>
            </a:r>
            <a:r>
              <a:rPr lang="zh-TW" altLang="en-US" sz="3500" b="1">
                <a:solidFill>
                  <a:srgbClr val="008000"/>
                </a:solidFill>
              </a:rPr>
              <a:t>守規則的参賽者？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sz="3400"/>
              <a:t>                                </a:t>
            </a:r>
            <a:r>
              <a:rPr lang="zh-TW" altLang="en-US" sz="2800"/>
              <a:t>圖</a:t>
            </a:r>
            <a:r>
              <a:rPr lang="en-US" altLang="zh-TW" sz="2800"/>
              <a:t>2</a:t>
            </a:r>
            <a:r>
              <a:rPr lang="zh-TW" altLang="en-US" sz="2800"/>
              <a:t>：足球比賽中，有球員</a:t>
            </a:r>
          </a:p>
          <a:p>
            <a:pPr>
              <a:buFontTx/>
              <a:buNone/>
            </a:pPr>
            <a:r>
              <a:rPr lang="zh-TW" altLang="en-US" sz="2800"/>
              <a:t>                                                 故意踢傷對方攔截的</a:t>
            </a:r>
          </a:p>
          <a:p>
            <a:pPr>
              <a:buFontTx/>
              <a:buNone/>
            </a:pPr>
            <a:r>
              <a:rPr lang="zh-TW" altLang="en-US" sz="2800"/>
              <a:t>                                                 球員，讓自己的隊員</a:t>
            </a:r>
          </a:p>
          <a:p>
            <a:pPr>
              <a:buFontTx/>
              <a:buNone/>
            </a:pPr>
            <a:r>
              <a:rPr lang="zh-TW" altLang="en-US" sz="2800"/>
              <a:t>                                                 可以成功射門。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781300"/>
            <a:ext cx="2736850" cy="165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1.1 </a:t>
            </a:r>
            <a:r>
              <a:rPr lang="zh-TW" altLang="en-US" sz="3500" b="1">
                <a:solidFill>
                  <a:srgbClr val="008000"/>
                </a:solidFill>
              </a:rPr>
              <a:t>守規則的参賽者？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sz="3000"/>
              <a:t>                            </a:t>
            </a:r>
            <a:r>
              <a:rPr lang="zh-TW" altLang="en-US" sz="2800"/>
              <a:t>圖</a:t>
            </a:r>
            <a:r>
              <a:rPr lang="en-US" altLang="zh-TW" sz="2800"/>
              <a:t>3</a:t>
            </a:r>
            <a:r>
              <a:rPr lang="zh-TW" altLang="en-US" sz="2800"/>
              <a:t>： 排球比賽中，有球員在</a:t>
            </a:r>
          </a:p>
          <a:p>
            <a:pPr>
              <a:buFontTx/>
              <a:buNone/>
            </a:pPr>
            <a:r>
              <a:rPr lang="zh-TW" altLang="en-US" sz="2800"/>
              <a:t>                                        對方球員躍起扣球時，                  </a:t>
            </a:r>
          </a:p>
          <a:p>
            <a:pPr>
              <a:buFontTx/>
              <a:buNone/>
            </a:pPr>
            <a:r>
              <a:rPr lang="zh-TW" altLang="en-US" sz="2800"/>
              <a:t>                                        故意觸網撥走對方的扣</a:t>
            </a:r>
          </a:p>
          <a:p>
            <a:pPr>
              <a:buFontTx/>
              <a:buNone/>
            </a:pPr>
            <a:r>
              <a:rPr lang="zh-TW" altLang="en-US" sz="2800"/>
              <a:t>                                        球。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997200"/>
            <a:ext cx="2735262" cy="172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1.1 </a:t>
            </a:r>
            <a:r>
              <a:rPr lang="zh-TW" altLang="en-US" sz="3500" b="1">
                <a:solidFill>
                  <a:srgbClr val="008000"/>
                </a:solidFill>
              </a:rPr>
              <a:t>守規則的参賽者？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229600" cy="38782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3000"/>
              <a:t>                             </a:t>
            </a:r>
            <a:r>
              <a:rPr lang="zh-TW" altLang="en-US" sz="2800"/>
              <a:t>圖</a:t>
            </a:r>
            <a:r>
              <a:rPr lang="en-US" altLang="zh-TW" sz="2800"/>
              <a:t>4</a:t>
            </a:r>
            <a:r>
              <a:rPr lang="zh-TW" altLang="en-US" sz="2800"/>
              <a:t>： 蛙泳比賽中，有泳手偷</a:t>
            </a:r>
          </a:p>
          <a:p>
            <a:pPr>
              <a:buFontTx/>
              <a:buNone/>
            </a:pPr>
            <a:r>
              <a:rPr lang="zh-TW" altLang="en-US" sz="2800"/>
              <a:t>                                         偷改用速度較快的自由</a:t>
            </a:r>
          </a:p>
          <a:p>
            <a:pPr>
              <a:buFontTx/>
              <a:buNone/>
            </a:pPr>
            <a:r>
              <a:rPr lang="zh-TW" altLang="en-US" sz="2800"/>
              <a:t>                                         式，因而領先。 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708275"/>
            <a:ext cx="2592387" cy="164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268413"/>
            <a:ext cx="7834312" cy="936625"/>
          </a:xfrm>
        </p:spPr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1.2 </a:t>
            </a:r>
            <a:r>
              <a:rPr lang="zh-TW" altLang="en-US" sz="3500" b="1">
                <a:solidFill>
                  <a:srgbClr val="008000"/>
                </a:solidFill>
              </a:rPr>
              <a:t>齊來認識常用標誌</a:t>
            </a:r>
          </a:p>
        </p:txBody>
      </p:sp>
      <p:graphicFrame>
        <p:nvGraphicFramePr>
          <p:cNvPr id="9266" name="Group 50"/>
          <p:cNvGraphicFramePr>
            <a:graphicFrameLocks noGrp="1"/>
          </p:cNvGraphicFramePr>
          <p:nvPr>
            <p:ph sz="half" idx="4294967295"/>
          </p:nvPr>
        </p:nvGraphicFramePr>
        <p:xfrm>
          <a:off x="468313" y="2276475"/>
          <a:ext cx="8335962" cy="4132263"/>
        </p:xfrm>
        <a:graphic>
          <a:graphicData uri="http://schemas.openxmlformats.org/drawingml/2006/table">
            <a:tbl>
              <a:tblPr/>
              <a:tblGrid>
                <a:gridCol w="3103562">
                  <a:extLst>
                    <a:ext uri="{9D8B030D-6E8A-4147-A177-3AD203B41FA5}">
                      <a16:colId xmlns:a16="http://schemas.microsoft.com/office/drawing/2014/main" val="1144459055"/>
                    </a:ext>
                  </a:extLst>
                </a:gridCol>
                <a:gridCol w="1065213">
                  <a:extLst>
                    <a:ext uri="{9D8B030D-6E8A-4147-A177-3AD203B41FA5}">
                      <a16:colId xmlns:a16="http://schemas.microsoft.com/office/drawing/2014/main" val="214602123"/>
                    </a:ext>
                  </a:extLst>
                </a:gridCol>
                <a:gridCol w="3130550">
                  <a:extLst>
                    <a:ext uri="{9D8B030D-6E8A-4147-A177-3AD203B41FA5}">
                      <a16:colId xmlns:a16="http://schemas.microsoft.com/office/drawing/2014/main" val="1970980233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17751793"/>
                    </a:ext>
                  </a:extLst>
                </a:gridCol>
              </a:tblGrid>
              <a:tr h="776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1. 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禁止攝影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6.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禁止踐踏草地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003315"/>
                  </a:ext>
                </a:extLst>
              </a:tr>
              <a:tr h="774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2. 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禁止行人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7.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禁止生火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0396583"/>
                  </a:ext>
                </a:extLst>
              </a:tr>
              <a:tr h="776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3. 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禁止飲食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8.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禁止使用手機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7450198"/>
                  </a:ext>
                </a:extLst>
              </a:tr>
              <a:tr h="774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4. 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禁止吸煙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9. 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禁止腳踏車進入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6769981"/>
                  </a:ext>
                </a:extLst>
              </a:tr>
              <a:tr h="776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5. 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禁止亂拋垃圾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10. 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禁止攜帶寵物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  進入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4952417"/>
                  </a:ext>
                </a:extLst>
              </a:tr>
            </a:tbl>
          </a:graphicData>
        </a:graphic>
      </p:graphicFrame>
      <p:pic>
        <p:nvPicPr>
          <p:cNvPr id="9267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349500"/>
            <a:ext cx="63023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68" name="Pictur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141663"/>
            <a:ext cx="64135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69" name="Picture 5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860800"/>
            <a:ext cx="6350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70" name="Picture 5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724400"/>
            <a:ext cx="647700" cy="62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71" name="Picture 5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445125"/>
            <a:ext cx="647700" cy="64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72" name="Picture 5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349500"/>
            <a:ext cx="64135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73" name="Picture 5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141663"/>
            <a:ext cx="649288" cy="64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74" name="Picture 5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860800"/>
            <a:ext cx="62865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75" name="Picture 5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4652963"/>
            <a:ext cx="63658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76" name="Picture 6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445125"/>
            <a:ext cx="647700" cy="64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分組討論：校園裏，誰守紀？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04137" cy="3878263"/>
          </a:xfrm>
        </p:spPr>
        <p:txBody>
          <a:bodyPr/>
          <a:lstStyle/>
          <a:p>
            <a:pPr marL="609600" indent="-609600" algn="just">
              <a:buFontTx/>
              <a:buNone/>
              <a:tabLst>
                <a:tab pos="2778125" algn="l"/>
              </a:tabLst>
            </a:pPr>
            <a:r>
              <a:rPr lang="en-US" altLang="zh-TW" sz="2500"/>
              <a:t>       </a:t>
            </a:r>
            <a:r>
              <a:rPr lang="zh-TW" altLang="en-US" sz="2500"/>
              <a:t>圖中的學生，哪些是遵守校規的，請在○內劃上「</a:t>
            </a:r>
            <a:r>
              <a:rPr lang="zh-TW" altLang="en-US" sz="2500">
                <a:sym typeface="Wingdings" panose="05000000000000000000" pitchFamily="2" charset="2"/>
              </a:rPr>
              <a:t></a:t>
            </a:r>
            <a:r>
              <a:rPr lang="zh-TW" altLang="en-US" sz="2500"/>
              <a:t>」；哪些是違反了校規的，請在○內劃上「 </a:t>
            </a:r>
            <a:r>
              <a:rPr lang="zh-TW" altLang="en-US" sz="2500">
                <a:sym typeface="Wingdings" panose="05000000000000000000" pitchFamily="2" charset="2"/>
              </a:rPr>
              <a:t></a:t>
            </a:r>
            <a:r>
              <a:rPr lang="zh-TW" altLang="en-US" sz="2500"/>
              <a:t> 」。</a:t>
            </a:r>
          </a:p>
          <a:p>
            <a:pPr marL="609600" indent="-609600">
              <a:buFontTx/>
              <a:buNone/>
              <a:tabLst>
                <a:tab pos="2778125" algn="l"/>
              </a:tabLst>
            </a:pPr>
            <a:endParaRPr lang="zh-TW" altLang="en-US" sz="2500"/>
          </a:p>
          <a:p>
            <a:pPr marL="609600" indent="-609600">
              <a:buFontTx/>
              <a:buAutoNum type="alphaUcPeriod"/>
              <a:tabLst>
                <a:tab pos="2778125" algn="l"/>
              </a:tabLst>
            </a:pPr>
            <a:r>
              <a:rPr lang="zh-TW" altLang="en-US" sz="2500"/>
              <a:t>                        穿著整齊校服準時上學</a:t>
            </a:r>
          </a:p>
          <a:p>
            <a:pPr marL="609600" indent="-609600">
              <a:buFontTx/>
              <a:buNone/>
              <a:tabLst>
                <a:tab pos="2778125" algn="l"/>
              </a:tabLst>
            </a:pPr>
            <a:endParaRPr lang="zh-TW" altLang="en-US" sz="2500"/>
          </a:p>
          <a:p>
            <a:pPr marL="609600" indent="-609600">
              <a:buFontTx/>
              <a:buNone/>
              <a:tabLst>
                <a:tab pos="2778125" algn="l"/>
              </a:tabLst>
            </a:pPr>
            <a:r>
              <a:rPr lang="zh-TW" altLang="en-US" sz="2500"/>
              <a:t>                         </a:t>
            </a:r>
          </a:p>
          <a:p>
            <a:pPr marL="609600" indent="-609600">
              <a:buFontTx/>
              <a:buNone/>
              <a:tabLst>
                <a:tab pos="2778125" algn="l"/>
              </a:tabLst>
            </a:pPr>
            <a:r>
              <a:rPr lang="en-US" altLang="zh-TW" sz="2500"/>
              <a:t>B.                            </a:t>
            </a:r>
            <a:r>
              <a:rPr lang="zh-TW" altLang="en-US" sz="2500"/>
              <a:t>看見師長禮貌地打招呼</a:t>
            </a:r>
          </a:p>
          <a:p>
            <a:pPr marL="609600" indent="-609600">
              <a:buFontTx/>
              <a:buNone/>
              <a:tabLst>
                <a:tab pos="2778125" algn="l"/>
              </a:tabLst>
            </a:pPr>
            <a:endParaRPr lang="zh-TW" altLang="en-US" sz="250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789363"/>
            <a:ext cx="184785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5157788"/>
            <a:ext cx="185737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分組討論：校園裏，誰守紀？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  <a:tabLst>
                <a:tab pos="3143250" algn="l"/>
              </a:tabLst>
            </a:pPr>
            <a:endParaRPr lang="en-US" altLang="zh-TW" sz="3600"/>
          </a:p>
          <a:p>
            <a:pPr marL="609600" indent="-609600">
              <a:buFontTx/>
              <a:buNone/>
              <a:tabLst>
                <a:tab pos="3143250" algn="l"/>
              </a:tabLst>
            </a:pPr>
            <a:r>
              <a:rPr lang="en-US" altLang="zh-TW" sz="3300"/>
              <a:t>c.</a:t>
            </a:r>
            <a:r>
              <a:rPr lang="en-US" altLang="zh-TW" sz="3600"/>
              <a:t>                      </a:t>
            </a:r>
            <a:r>
              <a:rPr lang="zh-TW" altLang="en-US" sz="2500"/>
              <a:t>隨意採摘校園內的植物</a:t>
            </a:r>
          </a:p>
          <a:p>
            <a:pPr marL="609600" indent="-609600">
              <a:buFontTx/>
              <a:buNone/>
              <a:tabLst>
                <a:tab pos="3143250" algn="l"/>
              </a:tabLst>
            </a:pPr>
            <a:endParaRPr lang="zh-TW" altLang="en-US" sz="2500"/>
          </a:p>
          <a:p>
            <a:pPr marL="609600" indent="-609600">
              <a:buFontTx/>
              <a:buNone/>
              <a:tabLst>
                <a:tab pos="3143250" algn="l"/>
              </a:tabLst>
            </a:pPr>
            <a:r>
              <a:rPr lang="en-US" altLang="zh-TW" sz="2500"/>
              <a:t>D.                               </a:t>
            </a:r>
            <a:r>
              <a:rPr lang="zh-TW" altLang="en-US" sz="2500"/>
              <a:t>故意弄污從圖書館借回</a:t>
            </a:r>
          </a:p>
          <a:p>
            <a:pPr marL="609600" indent="-609600">
              <a:buFontTx/>
              <a:buNone/>
              <a:tabLst>
                <a:tab pos="3143250" algn="l"/>
              </a:tabLst>
            </a:pPr>
            <a:r>
              <a:rPr lang="zh-TW" altLang="en-US" sz="2500"/>
              <a:t>                                   來的圖書</a:t>
            </a:r>
          </a:p>
          <a:p>
            <a:pPr marL="609600" indent="-609600">
              <a:buFontTx/>
              <a:buNone/>
              <a:tabLst>
                <a:tab pos="3143250" algn="l"/>
              </a:tabLst>
            </a:pPr>
            <a:endParaRPr lang="zh-TW" altLang="en-US" sz="2500"/>
          </a:p>
          <a:p>
            <a:pPr marL="609600" indent="-609600">
              <a:buFontTx/>
              <a:buNone/>
              <a:tabLst>
                <a:tab pos="3143250" algn="l"/>
              </a:tabLst>
            </a:pPr>
            <a:r>
              <a:rPr lang="en-US" altLang="zh-TW" sz="2500"/>
              <a:t>E.                               </a:t>
            </a:r>
            <a:r>
              <a:rPr lang="zh-TW" altLang="en-US" sz="2500"/>
              <a:t>在學校內的牆壁塗鴉</a:t>
            </a:r>
          </a:p>
          <a:p>
            <a:pPr marL="609600" indent="-609600">
              <a:buFontTx/>
              <a:buNone/>
              <a:tabLst>
                <a:tab pos="3143250" algn="l"/>
              </a:tabLst>
            </a:pPr>
            <a:endParaRPr lang="zh-TW" altLang="en-US" sz="2500"/>
          </a:p>
          <a:p>
            <a:pPr marL="609600" indent="-609600">
              <a:tabLst>
                <a:tab pos="3143250" algn="l"/>
              </a:tabLst>
            </a:pPr>
            <a:endParaRPr lang="zh-TW" altLang="en-US"/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636838"/>
            <a:ext cx="182880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860800"/>
            <a:ext cx="18192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5157788"/>
            <a:ext cx="180975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分組討論：校園裏，誰守紀？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endParaRPr lang="en-US" altLang="zh-TW" sz="200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altLang="zh-TW" sz="2500"/>
              <a:t>F.</a:t>
            </a:r>
            <a:r>
              <a:rPr lang="en-US" altLang="zh-TW" sz="2000"/>
              <a:t>                                   </a:t>
            </a:r>
            <a:r>
              <a:rPr lang="zh-TW" altLang="en-US" sz="2500"/>
              <a:t>在小賣部遵守秩序排隊購買食物。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zh-TW" altLang="en-US" sz="2500"/>
          </a:p>
          <a:p>
            <a:pPr marL="609600" indent="-609600">
              <a:lnSpc>
                <a:spcPct val="80000"/>
              </a:lnSpc>
              <a:buFontTx/>
              <a:buAutoNum type="alphaUcPeriod" startAt="7"/>
            </a:pPr>
            <a:endParaRPr lang="zh-TW" altLang="en-US" sz="2500"/>
          </a:p>
          <a:p>
            <a:pPr marL="609600" indent="-609600">
              <a:lnSpc>
                <a:spcPct val="80000"/>
              </a:lnSpc>
              <a:buFontTx/>
              <a:buAutoNum type="alphaUcPeriod" startAt="7"/>
            </a:pPr>
            <a:r>
              <a:rPr lang="zh-TW" altLang="en-US" sz="2500"/>
              <a:t>                        不在操場上奔跑，免得撞到同學，造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zh-TW" altLang="en-US" sz="2500"/>
              <a:t>                               成意外。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zh-TW" altLang="en-US" sz="250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altLang="zh-TW" sz="2500"/>
              <a:t>H.                            </a:t>
            </a:r>
            <a:r>
              <a:rPr lang="zh-TW" altLang="en-US" sz="2500"/>
              <a:t>忘記做作業，回到學校借同學的來抄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zh-TW" altLang="en-US" sz="2500"/>
              <a:t>                                襲。</a:t>
            </a:r>
          </a:p>
          <a:p>
            <a:pPr marL="609600" indent="-609600">
              <a:lnSpc>
                <a:spcPct val="80000"/>
              </a:lnSpc>
              <a:buFontTx/>
              <a:buAutoNum type="alphaUcPeriod" startAt="6"/>
            </a:pPr>
            <a:endParaRPr lang="zh-TW" altLang="en-US" sz="250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276475"/>
            <a:ext cx="175260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500438"/>
            <a:ext cx="17907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797425"/>
            <a:ext cx="181927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rgbClr val="008000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rgbClr val="008000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491</Words>
  <Application>Microsoft Office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新細明體</vt:lpstr>
      <vt:lpstr>標楷體</vt:lpstr>
      <vt:lpstr>Wingdings</vt:lpstr>
      <vt:lpstr>預設簡報設計</vt:lpstr>
      <vt:lpstr>小學誠信教育教材《誠實和廉潔》</vt:lpstr>
      <vt:lpstr>1.1 守規則的参賽者？</vt:lpstr>
      <vt:lpstr>1.1 守規則的参賽者？</vt:lpstr>
      <vt:lpstr>1.1 守規則的参賽者？</vt:lpstr>
      <vt:lpstr>1.1 守規則的参賽者？</vt:lpstr>
      <vt:lpstr>1.2 齊來認識常用標誌</vt:lpstr>
      <vt:lpstr>2. 分組討論：校園裏，誰守紀？</vt:lpstr>
      <vt:lpstr>2. 分組討論：校園裏，誰守紀？</vt:lpstr>
      <vt:lpstr>2. 分組討論：校園裏，誰守紀？</vt:lpstr>
      <vt:lpstr>2. 分組討論：校園裏，誰守紀？</vt:lpstr>
      <vt:lpstr>3. 小結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mwao</dc:creator>
  <cp:lastModifiedBy>Kyle, Ka Heng Au</cp:lastModifiedBy>
  <cp:revision>34</cp:revision>
  <dcterms:created xsi:type="dcterms:W3CDTF">2014-10-30T04:30:44Z</dcterms:created>
  <dcterms:modified xsi:type="dcterms:W3CDTF">2018-08-20T11:04:02Z</dcterms:modified>
</cp:coreProperties>
</file>