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1" r:id="rId10"/>
    <p:sldId id="267" r:id="rId11"/>
    <p:sldId id="268" r:id="rId12"/>
    <p:sldId id="270" r:id="rId13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B48CAE0-F06E-4A3A-A472-061F6B355AA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56EBC-6DD6-4C17-9BDB-DACC0C4523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718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CED0A-655C-44F9-A96A-9145CCF862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941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1268413"/>
            <a:ext cx="2074863" cy="488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268413"/>
            <a:ext cx="6075362" cy="48863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4191C-486B-49C7-96DF-2957DF2168D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302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600E3-1FC0-4EF8-9573-74D25505F0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05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16CE6-83B5-43E8-8344-584DC7299B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831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50707-B4A8-40A9-933C-11B6F9F547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127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709A1-8C7B-40BE-86DA-E58AD4E575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011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DB42A-D76B-4E78-A212-C70855BCCD3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357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1B8EB-5AE2-4ED5-983B-AD47876E4F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69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5E3BA-6C4F-48BD-97EC-7EF0FDF792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73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67624-33BB-4732-B095-FEE772FB1B0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508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684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9D7D1850-C8A8-4DA3-B416-740B7DD8A15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video02.mp4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89138"/>
            <a:ext cx="8280400" cy="1008062"/>
          </a:xfrm>
        </p:spPr>
        <p:txBody>
          <a:bodyPr/>
          <a:lstStyle/>
          <a:p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小學誠信教育教材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《</a:t>
            </a:r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誠實和廉潔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429000"/>
            <a:ext cx="8229600" cy="402113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3600" b="1"/>
              <a:t>金錢價值觀</a:t>
            </a:r>
          </a:p>
          <a:p>
            <a:pPr algn="ctr">
              <a:buFontTx/>
              <a:buNone/>
            </a:pPr>
            <a:endParaRPr lang="zh-TW" altLang="en-US" sz="2400" b="1"/>
          </a:p>
          <a:p>
            <a:pPr algn="ctr">
              <a:buFontTx/>
              <a:buNone/>
            </a:pPr>
            <a:r>
              <a:rPr lang="zh-TW" altLang="en-US" sz="2800" b="1"/>
              <a:t>第二節   取之有道</a:t>
            </a: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r>
              <a:rPr lang="zh-TW" altLang="en-US" sz="1800" b="1">
                <a:solidFill>
                  <a:srgbClr val="0066FF"/>
                </a:solidFill>
                <a:ea typeface="標楷體" panose="03000509000000000000" pitchFamily="65" charset="-120"/>
              </a:rPr>
              <a:t>澳門廉政公署</a:t>
            </a:r>
          </a:p>
        </p:txBody>
      </p:sp>
      <p:pic>
        <p:nvPicPr>
          <p:cNvPr id="5124" name="Picture 4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445125"/>
            <a:ext cx="403225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4. </a:t>
            </a:r>
            <a:r>
              <a:rPr lang="zh-TW" altLang="en-US" sz="3500" b="1">
                <a:solidFill>
                  <a:srgbClr val="008000"/>
                </a:solidFill>
              </a:rPr>
              <a:t>小結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8229600" cy="3733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2800"/>
              <a:t>要獲取金錢，一定要循正途，而非靠旁門左道的方式。 </a:t>
            </a:r>
          </a:p>
          <a:p>
            <a:pPr marL="609600" indent="-609600">
              <a:buFontTx/>
              <a:buAutoNum type="arabicPeriod" startAt="2"/>
            </a:pPr>
            <a:r>
              <a:rPr lang="zh-TW" altLang="en-US" sz="2800"/>
              <a:t>必須要通過自己的努力付出，才能獲得真正的成功。</a:t>
            </a:r>
            <a:r>
              <a:rPr lang="zh-TW" altLang="en-US"/>
              <a:t> </a:t>
            </a:r>
          </a:p>
          <a:p>
            <a:pPr marL="609600" indent="-609600">
              <a:buFontTx/>
              <a:buNone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5. </a:t>
            </a:r>
            <a:r>
              <a:rPr lang="zh-TW" altLang="en-US" sz="3500" b="1">
                <a:solidFill>
                  <a:srgbClr val="008000"/>
                </a:solidFill>
              </a:rPr>
              <a:t>單元總結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420938"/>
            <a:ext cx="7848600" cy="37338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US" altLang="zh-TW" sz="3400"/>
              <a:t>1. </a:t>
            </a:r>
            <a:r>
              <a:rPr lang="zh-TW" altLang="en-US" sz="2800"/>
              <a:t>金錢不是萬能的，不要為金錢利益而做出損害個人品格和聲譽的事情，否則得不償失。</a:t>
            </a:r>
          </a:p>
          <a:p>
            <a:pPr marL="609600" indent="-609600" algn="just">
              <a:buFontTx/>
              <a:buNone/>
            </a:pPr>
            <a:r>
              <a:rPr lang="en-US" altLang="zh-TW" sz="2800"/>
              <a:t>2.  </a:t>
            </a:r>
            <a:r>
              <a:rPr lang="zh-TW" altLang="en-US" sz="2800"/>
              <a:t>通過自己的努力耕耘，付出辛勤的汗水而取得的成功才是真正的成功，亦只有真材實學才會獲得人們的認同和尊敬。</a:t>
            </a:r>
          </a:p>
          <a:p>
            <a:pPr marL="609600" indent="-609600">
              <a:buFontTx/>
              <a:buNone/>
            </a:pPr>
            <a:r>
              <a:rPr lang="zh-TW" altLang="en-US"/>
              <a:t> </a:t>
            </a:r>
          </a:p>
          <a:p>
            <a:pPr marL="609600" indent="-609600">
              <a:buFontTx/>
              <a:buNone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500" b="1">
                <a:solidFill>
                  <a:srgbClr val="008000"/>
                </a:solidFill>
              </a:rPr>
              <a:t>後續活動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3733800"/>
          </a:xfrm>
        </p:spPr>
        <p:txBody>
          <a:bodyPr/>
          <a:lstStyle/>
          <a:p>
            <a:pPr marL="609600" indent="-609600" algn="just">
              <a:buFont typeface="Wingdings" panose="05000000000000000000" pitchFamily="2" charset="2"/>
              <a:buChar char="u"/>
            </a:pPr>
            <a:r>
              <a:rPr lang="zh-TW" altLang="en-US" sz="2800"/>
              <a:t>搜集一個憑個人努力而取得成功的名人故事、或新聞報道，與老師和同學分享。</a:t>
            </a:r>
          </a:p>
          <a:p>
            <a:pPr marL="609600" indent="-609600">
              <a:buFontTx/>
              <a:buNone/>
            </a:pPr>
            <a:endParaRPr lang="zh-TW" altLang="en-US" sz="2800"/>
          </a:p>
          <a:p>
            <a:pPr marL="609600" indent="-609600">
              <a:buFontTx/>
              <a:buNone/>
            </a:pPr>
            <a:endParaRPr lang="zh-TW" altLang="en-US" sz="3600"/>
          </a:p>
          <a:p>
            <a:pPr marL="609600" indent="-609600">
              <a:buFontTx/>
              <a:buNone/>
            </a:pPr>
            <a:endParaRPr lang="zh-TW" altLang="en-US" sz="3600"/>
          </a:p>
          <a:p>
            <a:pPr marL="609600" indent="-609600">
              <a:buFontTx/>
              <a:buNone/>
            </a:pPr>
            <a:endParaRPr lang="zh-TW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 </a:t>
            </a:r>
            <a:r>
              <a:rPr lang="zh-TW" altLang="en-US" sz="3500" b="1">
                <a:solidFill>
                  <a:srgbClr val="008000"/>
                </a:solidFill>
              </a:rPr>
              <a:t>引入活動：成功之道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3733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altLang="zh-TW" sz="2800"/>
              <a:t>   </a:t>
            </a:r>
            <a:r>
              <a:rPr lang="zh-TW" altLang="en-US" sz="2800"/>
              <a:t>老師展示幾位以實力獲得成功的名人照片，並邀請個別同學簡介他們成功之處。</a:t>
            </a:r>
          </a:p>
        </p:txBody>
      </p:sp>
      <p:sp>
        <p:nvSpPr>
          <p:cNvPr id="6149" name="AutoShape 5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AutoShape 7" descr="9k="/>
          <p:cNvSpPr>
            <a:spLocks noChangeAspect="1" noChangeArrowheads="1"/>
          </p:cNvSpPr>
          <p:nvPr/>
        </p:nvSpPr>
        <p:spPr bwMode="auto">
          <a:xfrm>
            <a:off x="1063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5" name="Picture 11" descr="喬布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644900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楊利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500438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姚明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716338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個案討論：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失守龍門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276475"/>
            <a:ext cx="5311775" cy="285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圖片1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373688"/>
            <a:ext cx="1481138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個案討論：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失守龍門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8229600" cy="3733800"/>
          </a:xfrm>
        </p:spPr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zh-TW" altLang="en-US" sz="2800"/>
              <a:t>浩宏為甚麼要「打假波」？</a:t>
            </a:r>
          </a:p>
          <a:p>
            <a:pPr marL="609600" indent="-609600" algn="just">
              <a:buFontTx/>
              <a:buAutoNum type="arabicPeriod"/>
            </a:pPr>
            <a:r>
              <a:rPr lang="zh-TW" altLang="en-US" sz="2800"/>
              <a:t>你認為浩宏錯在甚麼地方？他為此付出了甚麼代價？ </a:t>
            </a:r>
          </a:p>
          <a:p>
            <a:pPr marL="609600" indent="-609600" algn="just">
              <a:buFontTx/>
              <a:buNone/>
            </a:pPr>
            <a:r>
              <a:rPr lang="en-US" altLang="zh-TW" sz="2800"/>
              <a:t>3.   </a:t>
            </a:r>
            <a:r>
              <a:rPr lang="zh-TW" altLang="en-US" sz="2800"/>
              <a:t>故事中，你最欣賞志毅的哪些方面？</a:t>
            </a:r>
            <a:r>
              <a:rPr lang="zh-TW" altLang="en-US" sz="3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3. </a:t>
            </a:r>
            <a:r>
              <a:rPr lang="zh-TW" altLang="en-US" sz="3500" b="1">
                <a:solidFill>
                  <a:srgbClr val="008000"/>
                </a:solidFill>
              </a:rPr>
              <a:t>名人故事分享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取之有道的齊白石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92375"/>
            <a:ext cx="4103687" cy="3662363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US" altLang="zh-TW" sz="2500"/>
              <a:t>       </a:t>
            </a:r>
            <a:r>
              <a:rPr lang="zh-TW" altLang="en-US" sz="2500"/>
              <a:t>齊白石是當代國畫名家。他出身貧寒，為了改善生活，齊白石決心拜師學做木匠，擺脫貧困。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492375"/>
            <a:ext cx="27051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3. </a:t>
            </a:r>
            <a:r>
              <a:rPr lang="zh-TW" altLang="en-US" sz="3500" b="1">
                <a:solidFill>
                  <a:srgbClr val="008000"/>
                </a:solidFill>
              </a:rPr>
              <a:t>名人故事分享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取之有道的齊白石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2349500"/>
            <a:ext cx="4608512" cy="3662363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US" altLang="zh-TW" sz="2500"/>
              <a:t>       </a:t>
            </a:r>
            <a:r>
              <a:rPr lang="zh-TW" altLang="en-US" sz="2500"/>
              <a:t>他</a:t>
            </a:r>
            <a:r>
              <a:rPr lang="en-US" altLang="zh-TW" sz="2500"/>
              <a:t>15</a:t>
            </a:r>
            <a:r>
              <a:rPr lang="zh-TW" altLang="en-US" sz="2500"/>
              <a:t>歲開始學做木工，</a:t>
            </a:r>
            <a:r>
              <a:rPr lang="en-US" altLang="zh-TW" sz="2500"/>
              <a:t>16</a:t>
            </a:r>
            <a:r>
              <a:rPr lang="zh-TW" altLang="en-US" sz="2500"/>
              <a:t>歲進一步學習雕花木工，孜孜不倦地工作，以真誠待人。雖然做一個普通的木工已能解決溫飽，但齊白石希望追求更高超的手藝，成為城中有名的木匠。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420938"/>
            <a:ext cx="22669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3. </a:t>
            </a:r>
            <a:r>
              <a:rPr lang="zh-TW" altLang="en-US" sz="3500" b="1">
                <a:solidFill>
                  <a:srgbClr val="008000"/>
                </a:solidFill>
              </a:rPr>
              <a:t>名人故事分享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取之有道的齊白石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05038"/>
            <a:ext cx="5832475" cy="403225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zh-TW" altLang="en-US" sz="2500"/>
              <a:t>為了讓自己的作品更上一層樓，齊白石借了</a:t>
            </a:r>
            <a:r>
              <a:rPr lang="en-US" altLang="zh-TW" sz="2500"/>
              <a:t>《</a:t>
            </a:r>
            <a:r>
              <a:rPr lang="zh-TW" altLang="en-US" sz="2500"/>
              <a:t>芥子園畫譜</a:t>
            </a:r>
            <a:r>
              <a:rPr lang="en-US" altLang="zh-TW" sz="2500"/>
              <a:t>》</a:t>
            </a:r>
            <a:r>
              <a:rPr lang="zh-TW" altLang="en-US" sz="2500"/>
              <a:t>一書。</a:t>
            </a:r>
          </a:p>
          <a:p>
            <a:pPr marL="0" indent="0" algn="just">
              <a:buFontTx/>
              <a:buNone/>
            </a:pPr>
            <a:r>
              <a:rPr lang="zh-TW" altLang="en-US" sz="2500"/>
              <a:t>       </a:t>
            </a:r>
          </a:p>
          <a:p>
            <a:pPr marL="0" indent="0" algn="just">
              <a:spcBef>
                <a:spcPct val="15000"/>
              </a:spcBef>
              <a:buFontTx/>
              <a:buNone/>
            </a:pPr>
            <a:r>
              <a:rPr lang="zh-TW" altLang="en-US" sz="2500"/>
              <a:t>他以無比的毅力，日間工作，晚上挑燈學習，用竹紙和毛筆把畫稿全部勾畫下來，日夜鑽研，最終他的雕花手藝超越了傳統樣式，逐漸建立起自己的風格，成為遠近聞名的木匠，他的財富也因此而增加不少。  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205038"/>
            <a:ext cx="1462088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3. </a:t>
            </a:r>
            <a:r>
              <a:rPr lang="zh-TW" altLang="en-US" sz="3600" b="1">
                <a:solidFill>
                  <a:srgbClr val="008000"/>
                </a:solidFill>
              </a:rPr>
              <a:t>名人故事分享</a:t>
            </a:r>
            <a:r>
              <a:rPr lang="en-US" altLang="zh-TW" sz="3600" b="1">
                <a:solidFill>
                  <a:srgbClr val="008000"/>
                </a:solidFill>
              </a:rPr>
              <a:t>《</a:t>
            </a:r>
            <a:r>
              <a:rPr lang="zh-TW" altLang="en-US" sz="3600" b="1">
                <a:solidFill>
                  <a:srgbClr val="008000"/>
                </a:solidFill>
              </a:rPr>
              <a:t>取之有道的齊白石</a:t>
            </a:r>
            <a:r>
              <a:rPr lang="en-US" altLang="zh-TW" sz="36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2420938"/>
            <a:ext cx="5472112" cy="366236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zh-TW" sz="2400"/>
              <a:t>       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92375"/>
            <a:ext cx="212407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348038" y="2420938"/>
            <a:ext cx="5545137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500">
                <a:solidFill>
                  <a:schemeClr val="tx1"/>
                </a:solidFill>
              </a:rPr>
              <a:t>雖然已經成為著名的木匠，但齊白石没有停下腳步，反而繼續拜師學畫，令作品的藝術水平達至高峰，生活也因此而富裕起來。齊白石的成功，並不是透過旁門左道的方法，而是通過不斷努力，自我增值，提高產品的質量賺取金錢。</a:t>
            </a:r>
          </a:p>
          <a:p>
            <a:endParaRPr lang="zh-TW" altLang="en-US" sz="2500">
              <a:solidFill>
                <a:schemeClr val="tx1"/>
              </a:solidFill>
            </a:endParaRPr>
          </a:p>
          <a:p>
            <a:r>
              <a:rPr lang="zh-TW" altLang="en-US" sz="2500">
                <a:solidFill>
                  <a:schemeClr val="tx1"/>
                </a:solidFill>
              </a:rPr>
              <a:t>一分耕耘、一分收穫，取財須有道，齊白石就是一個好例子。</a:t>
            </a:r>
            <a:r>
              <a:rPr lang="zh-TW" altLang="en-US" sz="25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>
                <a:solidFill>
                  <a:srgbClr val="008000"/>
                </a:solidFill>
              </a:rPr>
              <a:t>3. </a:t>
            </a:r>
            <a:r>
              <a:rPr lang="zh-TW" altLang="en-US" sz="3600" b="1">
                <a:solidFill>
                  <a:srgbClr val="008000"/>
                </a:solidFill>
              </a:rPr>
              <a:t>名人故事分享</a:t>
            </a:r>
            <a:r>
              <a:rPr lang="en-US" altLang="zh-TW" sz="3600" b="1">
                <a:solidFill>
                  <a:srgbClr val="008000"/>
                </a:solidFill>
              </a:rPr>
              <a:t>《</a:t>
            </a:r>
            <a:r>
              <a:rPr lang="zh-TW" altLang="en-US" sz="3600" b="1">
                <a:solidFill>
                  <a:srgbClr val="008000"/>
                </a:solidFill>
              </a:rPr>
              <a:t>取之有道的齊白石</a:t>
            </a:r>
            <a:r>
              <a:rPr lang="en-US" altLang="zh-TW" sz="36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420938"/>
            <a:ext cx="8229600" cy="387826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2800"/>
              <a:t>齊白石為甚麼要拜師學做木匠</a:t>
            </a:r>
            <a:r>
              <a:rPr lang="en-US" altLang="zh-TW" sz="2800"/>
              <a:t>﹖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當上木匠後，齊白石如何令自己更加富裕</a:t>
            </a:r>
            <a:r>
              <a:rPr lang="en-US" altLang="zh-TW" sz="2800"/>
              <a:t>﹖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這個故事告訴了我們一個甚麼道理</a:t>
            </a:r>
            <a:r>
              <a:rPr lang="en-US" altLang="zh-TW" sz="2800"/>
              <a:t>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562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新細明體</vt:lpstr>
      <vt:lpstr>標楷體</vt:lpstr>
      <vt:lpstr>Wingdings</vt:lpstr>
      <vt:lpstr>預設簡報設計</vt:lpstr>
      <vt:lpstr>小學誠信教育教材《誠實和廉潔》</vt:lpstr>
      <vt:lpstr>1. 引入活動：成功之道</vt:lpstr>
      <vt:lpstr>2. 個案討論：《失守龍門》</vt:lpstr>
      <vt:lpstr>2. 個案討論：《失守龍門》</vt:lpstr>
      <vt:lpstr>3. 名人故事分享《取之有道的齊白石》</vt:lpstr>
      <vt:lpstr>3. 名人故事分享《取之有道的齊白石》</vt:lpstr>
      <vt:lpstr>3. 名人故事分享《取之有道的齊白石》</vt:lpstr>
      <vt:lpstr>3. 名人故事分享《取之有道的齊白石》</vt:lpstr>
      <vt:lpstr>3. 名人故事分享《取之有道的齊白石》</vt:lpstr>
      <vt:lpstr>4. 小結</vt:lpstr>
      <vt:lpstr>5. 單元總結</vt:lpstr>
      <vt:lpstr>後續活動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mwao</dc:creator>
  <cp:lastModifiedBy>Kyle, Ka Heng Au</cp:lastModifiedBy>
  <cp:revision>36</cp:revision>
  <dcterms:created xsi:type="dcterms:W3CDTF">2014-10-30T04:30:44Z</dcterms:created>
  <dcterms:modified xsi:type="dcterms:W3CDTF">2018-08-20T11:07:32Z</dcterms:modified>
</cp:coreProperties>
</file>