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85" r:id="rId7"/>
    <p:sldId id="286" r:id="rId8"/>
    <p:sldId id="287" r:id="rId9"/>
    <p:sldId id="288" r:id="rId10"/>
    <p:sldId id="263" r:id="rId11"/>
    <p:sldId id="264" r:id="rId12"/>
    <p:sldId id="265" r:id="rId13"/>
    <p:sldId id="266" r:id="rId1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rgbClr val="008000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EC3920-FA04-4E64-99AD-C3B9B651B6A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ABDB5-DC74-4501-876E-0B90CD18EC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720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37739-0BE2-436A-9D07-C47962F14F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029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268413"/>
            <a:ext cx="2074863" cy="488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268413"/>
            <a:ext cx="6075362" cy="4886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08891-6E59-43F0-AC39-0752C3BD51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490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A2B02-24A2-4839-8D51-31A8326866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755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E67D9-6C84-4A70-A173-FF3DFEA75C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7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78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1261B-0A58-43B4-83F1-5999257274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07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3163-332B-45CA-AFED-F050318149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0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559DC-C1ED-49E8-9A68-809F45FEF2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87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89B5-F7C4-4B73-984D-71275123BF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22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4168A-BE27-4675-938B-EB7B2EC1E0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736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D253B-B86B-46A6-B9FC-6488EA26E6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4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6841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DEB3CF1-BA60-4980-9385-CD5BE00C6E3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80400" cy="1008062"/>
          </a:xfrm>
        </p:spPr>
        <p:txBody>
          <a:bodyPr/>
          <a:lstStyle/>
          <a:p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小學誠信教育教材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4000" b="1">
                <a:solidFill>
                  <a:srgbClr val="008000"/>
                </a:solidFill>
                <a:ea typeface="標楷體" panose="03000509000000000000" pitchFamily="65" charset="-120"/>
              </a:rPr>
              <a:t>誠實和廉潔</a:t>
            </a:r>
            <a:r>
              <a:rPr lang="en-US" altLang="zh-TW" sz="4000" b="1">
                <a:solidFill>
                  <a:srgbClr val="008000"/>
                </a:solidFill>
                <a:ea typeface="標楷體" panose="03000509000000000000" pitchFamily="65" charset="-120"/>
              </a:rPr>
              <a:t>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429000"/>
            <a:ext cx="8229600" cy="4021138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4000" b="1"/>
              <a:t>金錢價值觀</a:t>
            </a:r>
          </a:p>
          <a:p>
            <a:pPr algn="ctr">
              <a:buFontTx/>
              <a:buNone/>
            </a:pPr>
            <a:endParaRPr lang="zh-TW" altLang="en-US" sz="2400" b="1"/>
          </a:p>
          <a:p>
            <a:pPr algn="ctr">
              <a:buFontTx/>
              <a:buNone/>
            </a:pPr>
            <a:r>
              <a:rPr lang="zh-TW" altLang="en-US" sz="2800" b="1"/>
              <a:t>第一節   金錢的價值</a:t>
            </a:r>
          </a:p>
          <a:p>
            <a:pPr algn="ctr">
              <a:buFontTx/>
              <a:buNone/>
            </a:pPr>
            <a:endParaRPr lang="zh-TW" altLang="en-US" sz="2800" b="1"/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endParaRPr lang="zh-TW" altLang="en-US" sz="1800" b="1">
              <a:solidFill>
                <a:srgbClr val="0066FF"/>
              </a:solidFill>
              <a:ea typeface="標楷體" panose="03000509000000000000" pitchFamily="65" charset="-120"/>
            </a:endParaRPr>
          </a:p>
          <a:p>
            <a:pPr algn="ctr"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ea typeface="標楷體" panose="03000509000000000000" pitchFamily="65" charset="-120"/>
              </a:rPr>
              <a:t>澳門廉政公署</a:t>
            </a:r>
          </a:p>
        </p:txBody>
      </p:sp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661025"/>
            <a:ext cx="4032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子罕拒玉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92375"/>
            <a:ext cx="8229600" cy="3733800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n-US" altLang="zh-TW" sz="2800"/>
              <a:t>1. </a:t>
            </a:r>
            <a:r>
              <a:rPr lang="zh-TW" altLang="en-US" sz="2800"/>
              <a:t>採玉工人為甚麼要把璞玉送給子罕？　 </a:t>
            </a:r>
          </a:p>
          <a:p>
            <a:pPr marL="609600" indent="-609600" algn="just">
              <a:buFontTx/>
              <a:buNone/>
            </a:pPr>
            <a:r>
              <a:rPr lang="en-US" altLang="zh-TW" sz="2800"/>
              <a:t>2. </a:t>
            </a:r>
            <a:r>
              <a:rPr lang="zh-TW" altLang="en-US" sz="2800"/>
              <a:t>子罕拒絕接受採玉工人的禮物，為甚麼？ </a:t>
            </a:r>
          </a:p>
          <a:p>
            <a:pPr marL="609600" indent="-609600" algn="just">
              <a:buFontTx/>
              <a:buNone/>
            </a:pPr>
            <a:r>
              <a:rPr lang="en-US" altLang="zh-TW" sz="2800"/>
              <a:t>3. </a:t>
            </a:r>
            <a:r>
              <a:rPr lang="zh-TW" altLang="en-US" sz="2800"/>
              <a:t>如果你是子罕，你會接受採玉工人的禮物嗎？</a:t>
            </a:r>
          </a:p>
          <a:p>
            <a:pPr marL="609600" indent="-609600" algn="just">
              <a:buFontTx/>
              <a:buNone/>
            </a:pPr>
            <a:r>
              <a:rPr lang="en-US" altLang="zh-TW" sz="2800"/>
              <a:t>4. </a:t>
            </a:r>
            <a:r>
              <a:rPr lang="zh-TW" altLang="en-US" sz="2800"/>
              <a:t>從這個故事中你學到了甚麼道理？</a:t>
            </a:r>
            <a:r>
              <a:rPr lang="zh-TW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個案討論：學生盜櫃尋寶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5761037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80828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3. </a:t>
            </a:r>
            <a:r>
              <a:rPr lang="zh-TW" altLang="en-US" sz="3500" b="1">
                <a:solidFill>
                  <a:srgbClr val="008000"/>
                </a:solidFill>
              </a:rPr>
              <a:t>個案討論：學生盜櫃尋寶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20938"/>
            <a:ext cx="7905750" cy="3733800"/>
          </a:xfrm>
        </p:spPr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zh-TW" altLang="en-US" sz="2800"/>
              <a:t>個案中那名學生用甚麼途徑獲取財物？ </a:t>
            </a:r>
          </a:p>
          <a:p>
            <a:pPr marL="609600" indent="-609600" algn="just">
              <a:buFontTx/>
              <a:buAutoNum type="arabicPeriod"/>
            </a:pPr>
            <a:r>
              <a:rPr lang="zh-TW" altLang="en-US" sz="2800"/>
              <a:t>案中學生以這種方式獲取財物，有甚麼後果？為甚麼？ </a:t>
            </a:r>
          </a:p>
          <a:p>
            <a:pPr marL="609600" indent="-609600" algn="just">
              <a:buFontTx/>
              <a:buAutoNum type="arabicPeriod" startAt="3"/>
            </a:pPr>
            <a:r>
              <a:rPr lang="zh-TW" altLang="en-US" sz="2800"/>
              <a:t>如果想得到一件你非常喜愛的東西，你應該怎樣做？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4. </a:t>
            </a:r>
            <a:r>
              <a:rPr lang="zh-TW" altLang="en-US" sz="3500" b="1">
                <a:solidFill>
                  <a:srgbClr val="008000"/>
                </a:solidFill>
              </a:rPr>
              <a:t>小結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60575"/>
            <a:ext cx="8229600" cy="38782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zh-TW" sz="20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zh-TW" altLang="en-US" sz="2800"/>
              <a:t>雖然我們在日常生活中離不開使用金錢，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TW" altLang="en-US" sz="2800"/>
              <a:t>      但有很多東西卻是金錢買不到的，尤其是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TW" altLang="en-US" sz="2800"/>
              <a:t>      個人的品格，無法以金錢去衡量的。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n-US" altLang="zh-TW" sz="2800"/>
              <a:t>2.   </a:t>
            </a:r>
            <a:r>
              <a:rPr lang="zh-TW" altLang="en-US" sz="2800"/>
              <a:t>我們不應為了追求金錢利益而做出損害個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zh-TW" altLang="en-US" sz="2800"/>
              <a:t>      人品格的事情，更不能因為貪心而違反法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zh-TW" altLang="en-US" sz="2800"/>
              <a:t>      律，否則會受到法律的懲罰，得不償失。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zh-TW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1. </a:t>
            </a:r>
            <a:r>
              <a:rPr lang="zh-TW" altLang="en-US" sz="3500" b="1">
                <a:solidFill>
                  <a:srgbClr val="008000"/>
                </a:solidFill>
              </a:rPr>
              <a:t>引入活動：金錢是萬能嗎？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20938"/>
            <a:ext cx="8229600" cy="387826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800"/>
              <a:t>請同學說出還有甚麼東西是不能用錢買到的。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1. </a:t>
            </a:r>
            <a:r>
              <a:rPr lang="zh-TW" altLang="en-US" sz="3500" b="1">
                <a:solidFill>
                  <a:srgbClr val="008000"/>
                </a:solidFill>
              </a:rPr>
              <a:t>引入活動：金錢是萬能嗎？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7545387" cy="3662362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 sz="2800"/>
              <a:t>    </a:t>
            </a:r>
            <a:r>
              <a:rPr lang="zh-TW" altLang="en-US" sz="2800"/>
              <a:t>金錢可以滿足我們物質上的需要，但除此以外，世界上還有許多東西更值得我們去追求，例如健康、知識、友誼等，這些東西是無法用金錢去換取的，更無法以金錢去衡量它們的價值，它們比金錢更珍貴。</a:t>
            </a:r>
          </a:p>
          <a:p>
            <a:pPr algn="just">
              <a:buFontTx/>
              <a:buNone/>
            </a:pPr>
            <a:endParaRPr lang="zh-TW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子罕拒玉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4391025" cy="38782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 sz="2500"/>
              <a:t>    </a:t>
            </a:r>
            <a:r>
              <a:rPr lang="zh-TW" altLang="en-US" sz="2500"/>
              <a:t>春秋時期，一名採玉工人發現了一塊稀有的璞玉，他決定把它送給當時的地方官子罕，因為他認為子罕自上任以來為百姓做了很多事，是一個廉潔奉公、愛民如子的好官。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28289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子罕拒玉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3763" y="2852738"/>
            <a:ext cx="4127500" cy="3662362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/>
              <a:t>   </a:t>
            </a:r>
            <a:r>
              <a:rPr lang="zh-TW" altLang="en-US" sz="2500"/>
              <a:t>子罕知道採玉工人的來意後，婉拒了他的好意。</a:t>
            </a:r>
            <a:r>
              <a:rPr lang="zh-TW" altLang="en-US"/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37909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子罕拒玉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92375"/>
            <a:ext cx="4248150" cy="3662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   </a:t>
            </a:r>
            <a:r>
              <a:rPr lang="zh-TW" altLang="en-US" sz="2500"/>
              <a:t>採玉工人以為子罕因為不知道這塊璞玉的價值而拒絶，於是捧起璞玉尊敬地向子罕解釋這是一塊無價寶。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27336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子罕拒玉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420938"/>
            <a:ext cx="5976937" cy="3878262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 sz="2500"/>
              <a:t>    </a:t>
            </a:r>
            <a:r>
              <a:rPr lang="zh-TW" altLang="en-US" sz="2500"/>
              <a:t>子罕聽後對採玉工人說：「這塊璞玉的珍貴之處，在於一點瑕疵也沒有。美玉貴在完美，人也是一樣。如果我收下了這塊美玉，我的個人品格也就因蒙上污點而不完美了。」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31686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子罕拒玉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76700"/>
            <a:ext cx="7632700" cy="38782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 sz="2500"/>
              <a:t>    </a:t>
            </a:r>
            <a:r>
              <a:rPr lang="zh-TW" altLang="en-US" sz="2500"/>
              <a:t>子罕繼續解釋道：「你珍惜美玉，把它視作寶物，而我也一直珍視廉潔的美德。如果我接受了美玉，既會使你失去寶物，我的個人品格也會因此受到損害。」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3095625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500" b="1">
                <a:solidFill>
                  <a:srgbClr val="008000"/>
                </a:solidFill>
              </a:rPr>
              <a:t>2. </a:t>
            </a:r>
            <a:r>
              <a:rPr lang="zh-TW" altLang="en-US" sz="3500" b="1">
                <a:solidFill>
                  <a:srgbClr val="008000"/>
                </a:solidFill>
              </a:rPr>
              <a:t>歷史故事</a:t>
            </a:r>
            <a:r>
              <a:rPr lang="en-US" altLang="zh-TW" sz="3500" b="1">
                <a:solidFill>
                  <a:srgbClr val="008000"/>
                </a:solidFill>
              </a:rPr>
              <a:t>《</a:t>
            </a:r>
            <a:r>
              <a:rPr lang="zh-TW" altLang="en-US" sz="3500" b="1">
                <a:solidFill>
                  <a:srgbClr val="008000"/>
                </a:solidFill>
              </a:rPr>
              <a:t>子罕拒玉</a:t>
            </a:r>
            <a:r>
              <a:rPr lang="en-US" altLang="zh-TW" sz="3500" b="1">
                <a:solidFill>
                  <a:srgbClr val="008000"/>
                </a:solidFill>
              </a:rPr>
              <a:t>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2349500"/>
            <a:ext cx="4392612" cy="38782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TW" sz="2900"/>
              <a:t>   </a:t>
            </a:r>
            <a:r>
              <a:rPr lang="zh-TW" altLang="en-US" sz="2500"/>
              <a:t>子罕說完後，把美玉交還給採玉工人，笑着說：「現在我們兩人都沒有失去自己的寶物，這真是最好不過的事了。」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2181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581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新細明體</vt:lpstr>
      <vt:lpstr>標楷體</vt:lpstr>
      <vt:lpstr>預設簡報設計</vt:lpstr>
      <vt:lpstr>小學誠信教育教材《誠實和廉潔》</vt:lpstr>
      <vt:lpstr>1. 引入活動：金錢是萬能嗎？</vt:lpstr>
      <vt:lpstr>1. 引入活動：金錢是萬能嗎？</vt:lpstr>
      <vt:lpstr>2. 歷史故事《子罕拒玉》</vt:lpstr>
      <vt:lpstr>2. 歷史故事《子罕拒玉》</vt:lpstr>
      <vt:lpstr>2. 歷史故事《子罕拒玉》</vt:lpstr>
      <vt:lpstr>2. 歷史故事《子罕拒玉》</vt:lpstr>
      <vt:lpstr>2. 歷史故事《子罕拒玉》</vt:lpstr>
      <vt:lpstr>2. 歷史故事《子罕拒玉》</vt:lpstr>
      <vt:lpstr>2. 歷史故事《子罕拒玉》</vt:lpstr>
      <vt:lpstr>3. 個案討論：學生盜櫃尋寶</vt:lpstr>
      <vt:lpstr>3. 個案討論：學生盜櫃尋寶</vt:lpstr>
      <vt:lpstr>4. 小結</vt:lpstr>
    </vt:vector>
  </TitlesOfParts>
  <Company>CCAC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mwao</dc:creator>
  <cp:lastModifiedBy>Kyle, Ka Heng Au</cp:lastModifiedBy>
  <cp:revision>41</cp:revision>
  <dcterms:created xsi:type="dcterms:W3CDTF">2014-10-30T04:30:44Z</dcterms:created>
  <dcterms:modified xsi:type="dcterms:W3CDTF">2018-08-20T11:07:13Z</dcterms:modified>
</cp:coreProperties>
</file>