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rgbClr val="008000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ADFDB-715B-4770-BAB1-323A157A3FA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98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9E58C1-AA9C-49BE-9C44-0DF3F68EA79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5572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3050" y="1268413"/>
            <a:ext cx="2074863" cy="4886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268413"/>
            <a:ext cx="6075362" cy="48863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BD04A-A008-4FA3-A447-B57E6EC076B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90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209A6-A020-437B-8924-01242B20267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9308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E00B55-56E8-4D9C-B216-DFAE6E0AE5C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059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2276475"/>
            <a:ext cx="4038600" cy="38782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E42F62-6DA5-4E0C-B8F2-21C4DD8BA1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5552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BEF81-527D-479B-876C-0716EAC450D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07796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C1F65-7839-42D8-942D-903CBFBB3E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7580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0624D2-2EE7-4DB1-8825-80C4B84E51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5051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EF6C4-8569-45FE-8EFF-CB4ED6F68B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849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01D24-43F8-4B81-A024-52933F95F97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3488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68413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2276475"/>
            <a:ext cx="8229600" cy="3878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87222CCA-4652-4333-B579-6DCBE5707DA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989138"/>
            <a:ext cx="8280400" cy="1008062"/>
          </a:xfrm>
        </p:spPr>
        <p:txBody>
          <a:bodyPr/>
          <a:lstStyle/>
          <a:p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小學誠信教育教材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《</a:t>
            </a:r>
            <a:r>
              <a:rPr lang="zh-TW" altLang="en-US" sz="4000" b="1">
                <a:solidFill>
                  <a:srgbClr val="008000"/>
                </a:solidFill>
                <a:ea typeface="標楷體" panose="03000509000000000000" pitchFamily="65" charset="-120"/>
              </a:rPr>
              <a:t>誠實和廉潔</a:t>
            </a:r>
            <a:r>
              <a:rPr lang="en-US" altLang="zh-TW" sz="4000" b="1">
                <a:solidFill>
                  <a:srgbClr val="008000"/>
                </a:solidFill>
                <a:ea typeface="標楷體" panose="03000509000000000000" pitchFamily="65" charset="-120"/>
              </a:rPr>
              <a:t>》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3429000"/>
            <a:ext cx="8229600" cy="4021138"/>
          </a:xfrm>
        </p:spPr>
        <p:txBody>
          <a:bodyPr/>
          <a:lstStyle/>
          <a:p>
            <a:pPr algn="ctr">
              <a:buFontTx/>
              <a:buNone/>
            </a:pPr>
            <a:r>
              <a:rPr lang="zh-TW" altLang="en-US" sz="4000"/>
              <a:t>認識廉政公署</a:t>
            </a:r>
          </a:p>
          <a:p>
            <a:pPr algn="ctr">
              <a:buFontTx/>
              <a:buNone/>
            </a:pPr>
            <a:endParaRPr lang="zh-TW" altLang="en-US" sz="4000"/>
          </a:p>
          <a:p>
            <a:pPr algn="ctr">
              <a:buFontTx/>
              <a:buNone/>
            </a:pPr>
            <a:endParaRPr lang="zh-TW" altLang="en-US" sz="4000"/>
          </a:p>
          <a:p>
            <a:pPr algn="ctr">
              <a:buFontTx/>
              <a:buNone/>
            </a:pPr>
            <a:r>
              <a:rPr lang="zh-TW" altLang="en-US" sz="1400" b="1">
                <a:solidFill>
                  <a:srgbClr val="0066FF"/>
                </a:solidFill>
                <a:ea typeface="標楷體" panose="03000509000000000000" pitchFamily="65" charset="-120"/>
              </a:rPr>
              <a:t>澳門廉政公署</a:t>
            </a:r>
          </a:p>
          <a:p>
            <a:pPr algn="ctr">
              <a:buFontTx/>
              <a:buNone/>
            </a:pPr>
            <a:endParaRPr lang="zh-TW" altLang="en-US" sz="4000"/>
          </a:p>
        </p:txBody>
      </p:sp>
      <p:pic>
        <p:nvPicPr>
          <p:cNvPr id="3077" name="Picture 5" descr="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13325"/>
            <a:ext cx="352425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4000" b="1"/>
              <a:t/>
            </a:r>
            <a:br>
              <a:rPr lang="en-US" altLang="zh-TW" sz="4000" b="1"/>
            </a:br>
            <a:r>
              <a:rPr lang="en-US" altLang="zh-TW" sz="4000" b="1">
                <a:solidFill>
                  <a:srgbClr val="008000"/>
                </a:solidFill>
              </a:rPr>
              <a:t>1.</a:t>
            </a:r>
            <a:r>
              <a:rPr lang="zh-TW" altLang="en-US" sz="4000" b="1">
                <a:solidFill>
                  <a:srgbClr val="008000"/>
                </a:solidFill>
              </a:rPr>
              <a:t>認識廉政公署</a:t>
            </a:r>
            <a:r>
              <a:rPr lang="zh-TW" altLang="en-US" sz="4000"/>
              <a:t/>
            </a:r>
            <a:br>
              <a:rPr lang="zh-TW" altLang="en-US" sz="4000"/>
            </a:br>
            <a:endParaRPr lang="zh-TW" altLang="en-US" sz="40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n-US" altLang="zh-TW" sz="3000"/>
              <a:t>   </a:t>
            </a:r>
            <a:r>
              <a:rPr lang="zh-TW" altLang="en-US" sz="2800"/>
              <a:t>澳門廉政公署</a:t>
            </a:r>
            <a:r>
              <a:rPr lang="en-US" altLang="zh-TW" sz="2800"/>
              <a:t>(</a:t>
            </a:r>
            <a:r>
              <a:rPr lang="zh-TW" altLang="en-US" sz="2800"/>
              <a:t>葡文簡稱</a:t>
            </a:r>
            <a:r>
              <a:rPr lang="en-US" altLang="zh-TW" sz="2800"/>
              <a:t>CCAC)</a:t>
            </a:r>
            <a:r>
              <a:rPr lang="zh-TW" altLang="en-US" sz="2800"/>
              <a:t>是一個專責打擊貪污和處理行政申訴的公共機關，推動澳門的廉政建設，維護社會的公平正義。</a:t>
            </a:r>
          </a:p>
          <a:p>
            <a:pPr algn="just">
              <a:lnSpc>
                <a:spcPct val="90000"/>
              </a:lnSpc>
              <a:buFontTx/>
              <a:buNone/>
            </a:pPr>
            <a:endParaRPr lang="zh-TW" altLang="en-US" sz="2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zh-TW" altLang="en-US" sz="2800"/>
              <a:t>   根據</a:t>
            </a:r>
            <a:r>
              <a:rPr lang="en-US" altLang="zh-TW" sz="2800"/>
              <a:t>《</a:t>
            </a:r>
            <a:r>
              <a:rPr lang="zh-TW" altLang="en-US" sz="2800"/>
              <a:t>澳門特別行政區基本法</a:t>
            </a:r>
            <a:r>
              <a:rPr lang="en-US" altLang="zh-TW" sz="2800"/>
              <a:t>》</a:t>
            </a:r>
            <a:r>
              <a:rPr lang="zh-TW" altLang="en-US" sz="2800"/>
              <a:t>第</a:t>
            </a:r>
            <a:r>
              <a:rPr lang="en-US" altLang="zh-TW" sz="2800"/>
              <a:t>59</a:t>
            </a:r>
            <a:r>
              <a:rPr lang="zh-TW" altLang="en-US" sz="2800"/>
              <a:t>條的規   定，廉政公署於</a:t>
            </a:r>
            <a:r>
              <a:rPr lang="en-US" altLang="zh-TW" sz="2800"/>
              <a:t>1999</a:t>
            </a:r>
            <a:r>
              <a:rPr lang="zh-TW" altLang="en-US" sz="2800"/>
              <a:t>年</a:t>
            </a:r>
            <a:r>
              <a:rPr lang="en-US" altLang="zh-TW" sz="2800"/>
              <a:t>12</a:t>
            </a:r>
            <a:r>
              <a:rPr lang="zh-TW" altLang="en-US" sz="2800"/>
              <a:t>月</a:t>
            </a:r>
            <a:r>
              <a:rPr lang="en-US" altLang="zh-TW" sz="2800"/>
              <a:t>20</a:t>
            </a:r>
            <a:r>
              <a:rPr lang="zh-TW" altLang="en-US" sz="2800"/>
              <a:t>日成立，獨立運作，廉政專員直接向行政長官負責。</a:t>
            </a:r>
            <a:endParaRPr lang="zh-TW" altLang="en-US" sz="28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TW" sz="4000" b="1">
                <a:solidFill>
                  <a:srgbClr val="008000"/>
                </a:solidFill>
              </a:rPr>
              <a:t/>
            </a:r>
            <a:br>
              <a:rPr lang="en-US" altLang="zh-TW" sz="4000" b="1">
                <a:solidFill>
                  <a:srgbClr val="008000"/>
                </a:solidFill>
              </a:rPr>
            </a:br>
            <a:r>
              <a:rPr lang="en-US" altLang="zh-TW" sz="4000" b="1">
                <a:solidFill>
                  <a:srgbClr val="008000"/>
                </a:solidFill>
              </a:rPr>
              <a:t>1.</a:t>
            </a:r>
            <a:r>
              <a:rPr lang="zh-TW" altLang="en-US" sz="4000" b="1">
                <a:solidFill>
                  <a:srgbClr val="008000"/>
                </a:solidFill>
              </a:rPr>
              <a:t>認識廉政公署</a:t>
            </a:r>
            <a:r>
              <a:rPr lang="zh-TW" altLang="en-US" sz="4000"/>
              <a:t/>
            </a:r>
            <a:br>
              <a:rPr lang="zh-TW" altLang="en-US" sz="4000"/>
            </a:br>
            <a:endParaRPr lang="zh-TW" altLang="en-US" sz="4000"/>
          </a:p>
        </p:txBody>
      </p:sp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276475"/>
            <a:ext cx="6048375" cy="4052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rgbClr val="008000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92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新細明體</vt:lpstr>
      <vt:lpstr>標楷體</vt:lpstr>
      <vt:lpstr>預設簡報設計</vt:lpstr>
      <vt:lpstr>小學誠信教育教材《誠實和廉潔》</vt:lpstr>
      <vt:lpstr> 1.認識廉政公署 </vt:lpstr>
      <vt:lpstr> 1.認識廉政公署 </vt:lpstr>
    </vt:vector>
  </TitlesOfParts>
  <Company>CCAC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mwao</dc:creator>
  <cp:lastModifiedBy>Kyle, Ka Heng Au</cp:lastModifiedBy>
  <cp:revision>12</cp:revision>
  <dcterms:created xsi:type="dcterms:W3CDTF">2014-10-30T04:30:44Z</dcterms:created>
  <dcterms:modified xsi:type="dcterms:W3CDTF">2018-08-21T07:12:42Z</dcterms:modified>
</cp:coreProperties>
</file>