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4" r:id="rId1"/>
  </p:sldMasterIdLst>
  <p:sldIdLst>
    <p:sldId id="256" r:id="rId2"/>
    <p:sldId id="289" r:id="rId3"/>
    <p:sldId id="329" r:id="rId4"/>
    <p:sldId id="330" r:id="rId5"/>
    <p:sldId id="318" r:id="rId6"/>
    <p:sldId id="331" r:id="rId7"/>
    <p:sldId id="332" r:id="rId8"/>
    <p:sldId id="319" r:id="rId9"/>
    <p:sldId id="320" r:id="rId10"/>
    <p:sldId id="321" r:id="rId11"/>
    <p:sldId id="323" r:id="rId12"/>
    <p:sldId id="322" r:id="rId13"/>
    <p:sldId id="324" r:id="rId14"/>
    <p:sldId id="325" r:id="rId15"/>
    <p:sldId id="326" r:id="rId16"/>
    <p:sldId id="327" r:id="rId17"/>
    <p:sldId id="328" r:id="rId18"/>
    <p:sldId id="317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FF66"/>
    <a:srgbClr val="990099"/>
    <a:srgbClr val="333399"/>
    <a:srgbClr val="FF6600"/>
    <a:srgbClr val="800080"/>
    <a:srgbClr val="3333CC"/>
    <a:srgbClr val="CC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30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3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901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175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710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879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74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43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86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01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19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23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18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60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51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64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97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5" r:id="rId1"/>
    <p:sldLayoutId id="2147485086" r:id="rId2"/>
    <p:sldLayoutId id="2147485087" r:id="rId3"/>
    <p:sldLayoutId id="2147485088" r:id="rId4"/>
    <p:sldLayoutId id="2147485089" r:id="rId5"/>
    <p:sldLayoutId id="2147485090" r:id="rId6"/>
    <p:sldLayoutId id="2147485091" r:id="rId7"/>
    <p:sldLayoutId id="2147485092" r:id="rId8"/>
    <p:sldLayoutId id="2147485093" r:id="rId9"/>
    <p:sldLayoutId id="2147485094" r:id="rId10"/>
    <p:sldLayoutId id="2147485095" r:id="rId11"/>
    <p:sldLayoutId id="2147485096" r:id="rId12"/>
    <p:sldLayoutId id="2147485097" r:id="rId13"/>
    <p:sldLayoutId id="2147485098" r:id="rId14"/>
    <p:sldLayoutId id="2147485099" r:id="rId15"/>
    <p:sldLayoutId id="21474851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microsoft.com/office/2007/relationships/hdphoto" Target="../media/hdphoto3.wdp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3102839" y="354320"/>
            <a:ext cx="5408772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dirty="0"/>
              <a:t> </a:t>
            </a:r>
            <a:r>
              <a:rPr lang="zh-TW" altLang="en-US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常守規 不吃虧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079891" y="1369983"/>
            <a:ext cx="10694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5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遵守校規</a:t>
            </a:r>
            <a:r>
              <a:rPr lang="zh-TW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成習慣  </a:t>
            </a:r>
            <a:r>
              <a:rPr lang="zh-TW" altLang="zh-TW" sz="5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良好品德</a:t>
            </a:r>
            <a:r>
              <a:rPr lang="zh-TW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人人讚</a:t>
            </a:r>
            <a:endParaRPr lang="zh-TW" altLang="en-US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65491" y="2017097"/>
            <a:ext cx="1155700" cy="1313898"/>
            <a:chOff x="1206500" y="1369983"/>
            <a:chExt cx="1155700" cy="1313898"/>
          </a:xfrm>
        </p:grpSpPr>
        <p:sp>
          <p:nvSpPr>
            <p:cNvPr id="3" name="心形 2"/>
            <p:cNvSpPr/>
            <p:nvPr/>
          </p:nvSpPr>
          <p:spPr>
            <a:xfrm>
              <a:off x="1206500" y="1369983"/>
              <a:ext cx="914400" cy="1068417"/>
            </a:xfrm>
            <a:prstGeom prst="hear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心形 9"/>
            <p:cNvSpPr/>
            <p:nvPr/>
          </p:nvSpPr>
          <p:spPr>
            <a:xfrm>
              <a:off x="1844274" y="1981200"/>
              <a:ext cx="517926" cy="702681"/>
            </a:xfrm>
            <a:prstGeom prst="hear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Cartoon Happy Kids Playing Together. Stock Vector - Illustration of girl,  graphic: 1372837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426" y="2322410"/>
            <a:ext cx="7146388" cy="45355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117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07975" y="1869359"/>
            <a:ext cx="115229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HK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HK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那些小動物參加了甚麼比賽</a:t>
            </a:r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HK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HK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在第二項比賽中，參賽者要拍</a:t>
            </a:r>
            <a:endParaRPr lang="en-US" altLang="zh-HK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HK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HK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多少下球</a:t>
            </a:r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HK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HK" altLang="zh-TW" sz="6000" u="sng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小露</a:t>
            </a:r>
            <a:r>
              <a:rPr lang="zh-HK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老師沒有說開始，誰把他</a:t>
            </a:r>
            <a:endParaRPr lang="en-US" altLang="zh-HK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HK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HK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的腳踏在平衡木上？</a:t>
            </a:r>
            <a:endParaRPr lang="zh-TW" altLang="zh-TW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565403" y="353129"/>
            <a:ext cx="4681289" cy="132343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FF33CC"/>
              </a:gs>
              <a:gs pos="0">
                <a:srgbClr val="FFFF00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回答問題</a:t>
            </a:r>
            <a:endParaRPr lang="zh-TW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5704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93907" y="2256425"/>
            <a:ext cx="11396345" cy="3792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HK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在比賽過程中，誰犯了規？他</a:t>
            </a:r>
            <a:endParaRPr lang="en-US" altLang="zh-HK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為甚麼會犯規</a:t>
            </a:r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你認為</a:t>
            </a:r>
            <a:r>
              <a:rPr lang="zh-TW" altLang="zh-TW" sz="6000" u="sng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洋洋</a:t>
            </a:r>
            <a:r>
              <a:rPr lang="zh-TW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做得對嗎</a:t>
            </a:r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為甚麼</a:t>
            </a:r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在比賽中制定規則有甚麼意義</a:t>
            </a:r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601331" y="447446"/>
            <a:ext cx="5008098" cy="132343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FF33CC"/>
              </a:gs>
              <a:gs pos="0">
                <a:srgbClr val="FFFF00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回答問題</a:t>
            </a:r>
            <a:r>
              <a:rPr lang="en-US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8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3016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60375" y="423413"/>
            <a:ext cx="10855324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小結</a:t>
            </a:r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HK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制定比賽規則，就是讓比賽更加公平公正，如制定規則而又不遵守，這對其他的參賽者來說是很不公平的。在不公平的比賽中，即使取得第一名也沒有意義。只有在遵守規則的情況下贏得比賽，這才是真正的第一名。</a:t>
            </a:r>
            <a:endParaRPr lang="zh-TW" altLang="zh-TW" sz="4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8160092" y="4972391"/>
            <a:ext cx="1819275" cy="201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9623132" y="4606631"/>
            <a:ext cx="1819275" cy="201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10774067" y="4297141"/>
            <a:ext cx="1336680" cy="148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81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048000" y="773723"/>
            <a:ext cx="679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Plickers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遊戲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218" y="2448805"/>
            <a:ext cx="5125549" cy="383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35458" y="160338"/>
            <a:ext cx="679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Plickers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遊戲</a:t>
            </a:r>
          </a:p>
        </p:txBody>
      </p:sp>
      <p:sp>
        <p:nvSpPr>
          <p:cNvPr id="2" name="矩形 1"/>
          <p:cNvSpPr/>
          <p:nvPr/>
        </p:nvSpPr>
        <p:spPr>
          <a:xfrm>
            <a:off x="460375" y="1531428"/>
            <a:ext cx="114971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buAutoNum type="arabicParenBoth"/>
            </a:pP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在電腦室內，我們可以喝飲品</a:t>
            </a:r>
            <a:endParaRPr lang="en-US" altLang="zh-TW" sz="6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和吃零食</a:t>
            </a:r>
            <a:r>
              <a:rPr lang="zh-TW" altLang="en-US" sz="60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sz="60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60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在圖書館裏，我們要保持安靜</a:t>
            </a:r>
            <a:r>
              <a:rPr lang="zh-TW" altLang="en-US" sz="60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sz="60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60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上電腦課時，如電腦有問題，</a:t>
            </a:r>
            <a:endParaRPr lang="en-US" altLang="zh-TW" sz="6000" dirty="0">
              <a:solidFill>
                <a:srgbClr val="8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我們可以擅自拔掉電源。</a:t>
            </a: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82092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35458" y="160338"/>
            <a:ext cx="679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 err="1">
                <a:solidFill>
                  <a:prstClr val="black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Plickers</a:t>
            </a:r>
            <a:r>
              <a:rPr lang="en-US" altLang="zh-TW" sz="7200" dirty="0">
                <a:solidFill>
                  <a:prstClr val="black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 </a:t>
            </a:r>
            <a:r>
              <a:rPr lang="zh-TW" altLang="en-US" sz="7200" dirty="0">
                <a:solidFill>
                  <a:prstClr val="black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遊戲</a:t>
            </a:r>
          </a:p>
        </p:txBody>
      </p:sp>
      <p:sp>
        <p:nvSpPr>
          <p:cNvPr id="2" name="矩形 1"/>
          <p:cNvSpPr/>
          <p:nvPr/>
        </p:nvSpPr>
        <p:spPr>
          <a:xfrm>
            <a:off x="155575" y="1531428"/>
            <a:ext cx="118019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60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在圖書館閱讀時，如在圖書內</a:t>
            </a:r>
            <a:endParaRPr lang="en-US" altLang="zh-TW" sz="6000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60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發現自己喜歡的圖片，我們可</a:t>
            </a:r>
            <a:endParaRPr lang="en-US" altLang="zh-TW" sz="6000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以隨便把它撕下來據為己有。</a:t>
            </a:r>
          </a:p>
          <a:p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(5)</a:t>
            </a:r>
            <a:r>
              <a:rPr lang="zh-TW" altLang="en-US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因同學不懂做功課，我們可以</a:t>
            </a:r>
            <a:endParaRPr lang="en-US" altLang="zh-TW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60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把自己的功課借給同學抄。</a:t>
            </a:r>
          </a:p>
          <a:p>
            <a:endParaRPr lang="zh-TW" altLang="en-US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266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130432" y="38418"/>
            <a:ext cx="2157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zh-TW" sz="72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endParaRPr lang="zh-TW" altLang="en-US" sz="7200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0375" y="1348548"/>
            <a:ext cx="11497163" cy="55092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4400" dirty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校規非常重要，校規是為了維持正常的教學秩序，使同學們在德、智、體、美各個方面獲得健康成長而提出的行為準則的基本要求。我們應該主動瞭解，遵守學校規則的內容和基本要求，自覺地遵守校規、規範自己的行為，養成良好的守紀律的習慣，以守紀律的良好行為來維護學校園的秩序。</a:t>
            </a:r>
            <a:endParaRPr lang="zh-TW" altLang="en-US" sz="4400" dirty="0">
              <a:solidFill>
                <a:srgbClr val="990099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endParaRPr lang="zh-TW" altLang="en-US" sz="4400" dirty="0">
              <a:solidFill>
                <a:prstClr val="black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479" y="215239"/>
            <a:ext cx="1078409" cy="10784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919" y="416199"/>
            <a:ext cx="1078409" cy="10784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358" y="38418"/>
            <a:ext cx="1078409" cy="10784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5831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130432" y="160338"/>
            <a:ext cx="2157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zh-TW" sz="72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endParaRPr lang="zh-TW" altLang="en-US" sz="7200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0375" y="1531428"/>
            <a:ext cx="11497163" cy="483209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en-US" altLang="zh-TW" sz="4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    </a:t>
            </a:r>
            <a:r>
              <a:rPr lang="zh-TW" altLang="en-US" sz="4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</a:t>
            </a:r>
            <a:r>
              <a:rPr lang="zh-TW" altLang="en-US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校規，養成良好習慣，是對我們學生的最基本的要求。我們作為學生，應當明白，沒有規矩，不成方圓。學校規章制度是為了維護正常的教育教學秩序，維護學生的學習生活權益。因此，我們必須維護校規，尊重校規，遵守校規。這樣，我們才能過著有秩序而又愉快的校園生活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en-US" sz="4400" dirty="0">
              <a:solidFill>
                <a:prstClr val="black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479" y="215239"/>
            <a:ext cx="1078409" cy="10784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919" y="416199"/>
            <a:ext cx="1078409" cy="10784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358" y="38418"/>
            <a:ext cx="1078409" cy="10784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23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148498" y="335013"/>
            <a:ext cx="3637008" cy="1015663"/>
          </a:xfrm>
          <a:prstGeom prst="rect">
            <a:avLst/>
          </a:prstGeom>
          <a:gradFill flip="none" rotWithShape="1">
            <a:gsLst>
              <a:gs pos="91500">
                <a:srgbClr val="D3EFD7"/>
              </a:gs>
              <a:gs pos="100000">
                <a:schemeClr val="bg1"/>
              </a:gs>
              <a:gs pos="100000">
                <a:srgbClr val="FF33CC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HK" altLang="zh-TW" dirty="0">
                <a:solidFill>
                  <a:srgbClr val="FF6600"/>
                </a:solidFill>
              </a:rPr>
              <a:t>延伸活動</a:t>
            </a:r>
            <a:endParaRPr lang="zh-TW" altLang="zh-TW" dirty="0">
              <a:solidFill>
                <a:srgbClr val="FF66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36746" y="1772707"/>
            <a:ext cx="3637008" cy="1015663"/>
          </a:xfrm>
          <a:prstGeom prst="rect">
            <a:avLst/>
          </a:prstGeom>
          <a:gradFill flip="none" rotWithShape="1">
            <a:gsLst>
              <a:gs pos="91500">
                <a:srgbClr val="D3EFD7"/>
              </a:gs>
              <a:gs pos="100000">
                <a:schemeClr val="bg1"/>
              </a:gs>
              <a:gs pos="100000">
                <a:srgbClr val="FF33CC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dirty="0">
                <a:solidFill>
                  <a:srgbClr val="002060"/>
                </a:solidFill>
              </a:rPr>
              <a:t>做工作紙</a:t>
            </a:r>
            <a:endParaRPr lang="zh-TW" altLang="zh-TW" dirty="0">
              <a:solidFill>
                <a:srgbClr val="002060"/>
              </a:solidFill>
            </a:endParaRPr>
          </a:p>
        </p:txBody>
      </p:sp>
      <p:pic>
        <p:nvPicPr>
          <p:cNvPr id="10242" name="Picture 2" descr="What is a Worksheet? - Answered - Twinkl Teaching Wiki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46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610" y="2788370"/>
            <a:ext cx="5116035" cy="381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1265" y="2985969"/>
            <a:ext cx="3269530" cy="326953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9556" l="9778" r="8977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55455" y="45231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4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932808" y="5577465"/>
            <a:ext cx="5886760" cy="8309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en-US" altLang="zh-HK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上課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時可以</a:t>
            </a:r>
            <a:r>
              <a:rPr lang="zh-HK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吃零食</a:t>
            </a:r>
            <a:endParaRPr lang="zh-TW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052695" y="281660"/>
            <a:ext cx="5992837" cy="1350191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HK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守規小天使</a:t>
            </a:r>
            <a:endParaRPr lang="zh-TW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3061" y="160338"/>
            <a:ext cx="1741164" cy="17411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475" y="262479"/>
            <a:ext cx="1752562" cy="17525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上课吃零食卡通- 搜狗图片搜索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771" y="1803601"/>
            <a:ext cx="5660797" cy="377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4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395620" y="5896487"/>
            <a:ext cx="10112810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課堂上，同學懂得先舉手，後發言。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052695" y="281660"/>
            <a:ext cx="5992837" cy="1350191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HK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守規小天使</a:t>
            </a:r>
            <a:endParaRPr lang="zh-TW" altLang="zh-TW" sz="8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361" y="281659"/>
            <a:ext cx="1579239" cy="15792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225387"/>
            <a:ext cx="1716899" cy="17168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124" y="1860898"/>
            <a:ext cx="4608901" cy="380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74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268726" y="5748915"/>
            <a:ext cx="9226996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上課時，同學</a:t>
            </a:r>
            <a:r>
              <a:rPr lang="zh-HK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擅自離開座</a:t>
            </a:r>
            <a:r>
              <a:rPr lang="zh-HK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052695" y="281660"/>
            <a:ext cx="5992837" cy="1350191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HK" altLang="zh-TW" sz="8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守規小天使</a:t>
            </a:r>
            <a:endParaRPr lang="zh-TW" altLang="zh-TW" sz="8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836" y="182508"/>
            <a:ext cx="1589142" cy="15891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225387"/>
            <a:ext cx="1640699" cy="1640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286" y="1925622"/>
            <a:ext cx="7434263" cy="372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59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949911" y="5686343"/>
            <a:ext cx="10855324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同學們用完洗手間，懂得自行沖廁。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052695" y="281660"/>
            <a:ext cx="5992837" cy="1350191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HK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守規小天使</a:t>
            </a:r>
            <a:endParaRPr lang="zh-TW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447" y="160338"/>
            <a:ext cx="1684014" cy="1684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681" y="281659"/>
            <a:ext cx="1793099" cy="17930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987" y="2035739"/>
            <a:ext cx="3090987" cy="34381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254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727279" y="5541632"/>
            <a:ext cx="8727362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上課時，可以隨便跟同學聊天。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052695" y="281660"/>
            <a:ext cx="5992837" cy="1350191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HK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守規小天使</a:t>
            </a:r>
            <a:endParaRPr lang="zh-TW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861" y="225387"/>
            <a:ext cx="1812963" cy="1812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479" y="191989"/>
            <a:ext cx="1810672" cy="18106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开学一周了，孩子上课还是无精打采、瞌睡连连，怎么办？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050" y="1934150"/>
            <a:ext cx="5359400" cy="330518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51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610787" y="5762542"/>
            <a:ext cx="9363759" cy="85161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小息時，同學們可以在走廊奔跑。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052695" y="281660"/>
            <a:ext cx="5992837" cy="1350191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HK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守規小天使</a:t>
            </a:r>
            <a:endParaRPr lang="zh-TW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681" y="281659"/>
            <a:ext cx="1793099" cy="17930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447" y="281658"/>
            <a:ext cx="1793099" cy="17930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小学生课间奔跑致伤，学校也要担责！原因是...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780" y="1856716"/>
            <a:ext cx="5961067" cy="36809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5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0375" y="817309"/>
            <a:ext cx="10855324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小結</a:t>
            </a:r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同學們都能夠正確地回答以上的問題，你們的表現都很棒</a:t>
            </a:r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希望你們繼續努力，遵守課室規則及學校規則。盼望你們能成為一個品學兼優的好學生。</a:t>
            </a:r>
            <a:endParaRPr lang="zh-TW" altLang="zh-TW" sz="4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100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8160092" y="4072060"/>
            <a:ext cx="1819275" cy="201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9623132" y="3706300"/>
            <a:ext cx="1819275" cy="201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10774067" y="3396810"/>
            <a:ext cx="1336680" cy="148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916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20571" y="374325"/>
            <a:ext cx="6358596" cy="1938992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FF33CC"/>
              </a:gs>
              <a:gs pos="0">
                <a:srgbClr val="FFFF00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en-US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品德故事欣賞 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我會遵守規則</a:t>
            </a:r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074" name="Picture 2" descr="Page 2 - Cartoon Film Heart High Resolution Stock Photography and Images -  Alam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75"/>
          <a:stretch/>
        </p:blipFill>
        <p:spPr bwMode="auto">
          <a:xfrm>
            <a:off x="8609427" y="4392966"/>
            <a:ext cx="3348585" cy="220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1758460" y="2629866"/>
            <a:ext cx="8482817" cy="1446550"/>
          </a:xfrm>
          <a:prstGeom prst="rect">
            <a:avLst/>
          </a:prstGeom>
          <a:gradFill flip="none" rotWithShape="1">
            <a:gsLst>
              <a:gs pos="0">
                <a:srgbClr val="66FF6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en-US" altLang="zh-HK" sz="4400" dirty="0"/>
              <a:t>https://www.youtube.com/watch?v=5QOWwA9yxQA&amp;t=122s</a:t>
            </a:r>
            <a:endParaRPr lang="zh-TW" altLang="zh-TW" sz="4400" dirty="0"/>
          </a:p>
        </p:txBody>
      </p:sp>
    </p:spTree>
    <p:extLst>
      <p:ext uri="{BB962C8B-B14F-4D97-AF65-F5344CB8AC3E}">
        <p14:creationId xmlns:p14="http://schemas.microsoft.com/office/powerpoint/2010/main" val="1746405525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584</TotalTime>
  <Words>589</Words>
  <Application>Microsoft Office PowerPoint</Application>
  <PresentationFormat>Widescreen</PresentationFormat>
  <Paragraphs>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Adobe 楷体 Std R</vt:lpstr>
      <vt:lpstr>ＤＦ中太楷書体</vt:lpstr>
      <vt:lpstr>標楷體</vt:lpstr>
      <vt:lpstr>Arial</vt:lpstr>
      <vt:lpstr>Trebuchet MS</vt:lpstr>
      <vt:lpstr>Wingdings 3</vt:lpstr>
      <vt:lpstr>多面向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</dc:title>
  <dc:creator>曾珍娣</dc:creator>
  <cp:lastModifiedBy>Au Ka Heng</cp:lastModifiedBy>
  <cp:revision>65</cp:revision>
  <dcterms:created xsi:type="dcterms:W3CDTF">2020-05-29T06:20:30Z</dcterms:created>
  <dcterms:modified xsi:type="dcterms:W3CDTF">2022-06-14T09:35:28Z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