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2" r:id="rId4"/>
    <p:sldId id="263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7" r:id="rId16"/>
    <p:sldId id="276" r:id="rId17"/>
    <p:sldId id="280" r:id="rId18"/>
    <p:sldId id="283" r:id="rId19"/>
    <p:sldId id="284" r:id="rId20"/>
    <p:sldId id="278" r:id="rId21"/>
    <p:sldId id="287" r:id="rId22"/>
    <p:sldId id="281" r:id="rId23"/>
    <p:sldId id="282" r:id="rId24"/>
    <p:sldId id="285" r:id="rId25"/>
    <p:sldId id="286" r:id="rId26"/>
    <p:sldId id="288" r:id="rId27"/>
    <p:sldId id="290" r:id="rId28"/>
    <p:sldId id="289" r:id="rId29"/>
  </p:sldIdLst>
  <p:sldSz cx="9144000" cy="6858000" type="screen4x3"/>
  <p:notesSz cx="6858000" cy="9144000"/>
  <p:defaultTextStyle>
    <a:defPPr>
      <a:defRPr lang="zh-M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9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E8C1-0068-4EB1-A24E-1ED8A3639ECB}" type="datetimeFigureOut">
              <a:rPr lang="zh-MO" altLang="en-US" smtClean="0"/>
              <a:t>19/11/2020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0FBC-E5C0-490D-A0F0-E393C8000DCD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69329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E8C1-0068-4EB1-A24E-1ED8A3639ECB}" type="datetimeFigureOut">
              <a:rPr lang="zh-MO" altLang="en-US" smtClean="0"/>
              <a:t>19/11/2020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0FBC-E5C0-490D-A0F0-E393C8000DCD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32085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E8C1-0068-4EB1-A24E-1ED8A3639ECB}" type="datetimeFigureOut">
              <a:rPr lang="zh-MO" altLang="en-US" smtClean="0"/>
              <a:t>19/11/2020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0FBC-E5C0-490D-A0F0-E393C8000DCD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51471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228-5BF3-4F18-A79E-03C29A49966E}" type="datetimeFigureOut">
              <a:rPr lang="zh-HK" altLang="en-US" smtClean="0">
                <a:solidFill>
                  <a:srgbClr val="696464"/>
                </a:solidFill>
              </a:rPr>
              <a:pPr/>
              <a:t>19/11/2020</a:t>
            </a:fld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2829C6B-4285-4B29-91E1-533BE48D69F5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9812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228-5BF3-4F18-A79E-03C29A49966E}" type="datetimeFigureOut">
              <a:rPr lang="zh-HK" altLang="en-US" smtClean="0">
                <a:solidFill>
                  <a:srgbClr val="696464"/>
                </a:solidFill>
              </a:rPr>
              <a:pPr/>
              <a:t>19/11/2020</a:t>
            </a:fld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9C6B-4285-4B29-91E1-533BE48D69F5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5630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228-5BF3-4F18-A79E-03C29A49966E}" type="datetimeFigureOut">
              <a:rPr lang="zh-HK" altLang="en-US" smtClean="0">
                <a:solidFill>
                  <a:srgbClr val="696464"/>
                </a:solidFill>
              </a:rPr>
              <a:pPr/>
              <a:t>19/11/2020</a:t>
            </a:fld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2829C6B-4285-4B29-91E1-533BE48D69F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1320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228-5BF3-4F18-A79E-03C29A49966E}" type="datetimeFigureOut">
              <a:rPr lang="zh-HK" altLang="en-US" smtClean="0">
                <a:solidFill>
                  <a:srgbClr val="696464"/>
                </a:solidFill>
              </a:rPr>
              <a:pPr/>
              <a:t>19/11/2020</a:t>
            </a:fld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9C6B-4285-4B29-91E1-533BE48D69F5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3438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228-5BF3-4F18-A79E-03C29A49966E}" type="datetimeFigureOut">
              <a:rPr lang="zh-HK" altLang="en-US" smtClean="0">
                <a:solidFill>
                  <a:srgbClr val="696464"/>
                </a:solidFill>
              </a:rPr>
              <a:pPr/>
              <a:t>19/11/2020</a:t>
            </a:fld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9C6B-4285-4B29-91E1-533BE48D69F5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0346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228-5BF3-4F18-A79E-03C29A49966E}" type="datetimeFigureOut">
              <a:rPr lang="zh-HK" altLang="en-US" smtClean="0">
                <a:solidFill>
                  <a:srgbClr val="696464"/>
                </a:solidFill>
              </a:rPr>
              <a:pPr/>
              <a:t>19/11/2020</a:t>
            </a:fld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9C6B-4285-4B29-91E1-533BE48D69F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5396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228-5BF3-4F18-A79E-03C29A49966E}" type="datetimeFigureOut">
              <a:rPr lang="zh-HK" altLang="en-US" smtClean="0">
                <a:solidFill>
                  <a:srgbClr val="696464"/>
                </a:solidFill>
              </a:rPr>
              <a:pPr/>
              <a:t>19/11/2020</a:t>
            </a:fld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9C6B-4285-4B29-91E1-533BE48D69F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803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228-5BF3-4F18-A79E-03C29A49966E}" type="datetimeFigureOut">
              <a:rPr lang="zh-HK" altLang="en-US" smtClean="0">
                <a:solidFill>
                  <a:srgbClr val="696464"/>
                </a:solidFill>
              </a:rPr>
              <a:pPr/>
              <a:t>19/11/2020</a:t>
            </a:fld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9C6B-4285-4B29-91E1-533BE48D69F5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559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E8C1-0068-4EB1-A24E-1ED8A3639ECB}" type="datetimeFigureOut">
              <a:rPr lang="zh-MO" altLang="en-US" smtClean="0"/>
              <a:t>19/11/2020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0FBC-E5C0-490D-A0F0-E393C8000DCD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447024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228-5BF3-4F18-A79E-03C29A49966E}" type="datetimeFigureOut">
              <a:rPr lang="zh-HK" altLang="en-US" smtClean="0">
                <a:solidFill>
                  <a:srgbClr val="696464"/>
                </a:solidFill>
              </a:rPr>
              <a:pPr/>
              <a:t>19/11/2020</a:t>
            </a:fld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2829C6B-4285-4B29-91E1-533BE48D69F5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80605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228-5BF3-4F18-A79E-03C29A49966E}" type="datetimeFigureOut">
              <a:rPr lang="zh-HK" altLang="en-US" smtClean="0">
                <a:solidFill>
                  <a:srgbClr val="696464"/>
                </a:solidFill>
              </a:rPr>
              <a:pPr/>
              <a:t>19/11/2020</a:t>
            </a:fld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9C6B-4285-4B29-91E1-533BE48D69F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446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5228-5BF3-4F18-A79E-03C29A49966E}" type="datetimeFigureOut">
              <a:rPr lang="zh-HK" altLang="en-US" smtClean="0">
                <a:solidFill>
                  <a:srgbClr val="696464"/>
                </a:solidFill>
              </a:rPr>
              <a:pPr/>
              <a:t>19/11/2020</a:t>
            </a:fld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9C6B-4285-4B29-91E1-533BE48D69F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75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E8C1-0068-4EB1-A24E-1ED8A3639ECB}" type="datetimeFigureOut">
              <a:rPr lang="zh-MO" altLang="en-US" smtClean="0"/>
              <a:t>19/11/2020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0FBC-E5C0-490D-A0F0-E393C8000DCD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95832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E8C1-0068-4EB1-A24E-1ED8A3639ECB}" type="datetimeFigureOut">
              <a:rPr lang="zh-MO" altLang="en-US" smtClean="0"/>
              <a:t>19/11/2020</a:t>
            </a:fld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0FBC-E5C0-490D-A0F0-E393C8000DCD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00759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E8C1-0068-4EB1-A24E-1ED8A3639ECB}" type="datetimeFigureOut">
              <a:rPr lang="zh-MO" altLang="en-US" smtClean="0"/>
              <a:t>19/11/2020</a:t>
            </a:fld>
            <a:endParaRPr lang="zh-MO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0FBC-E5C0-490D-A0F0-E393C8000DCD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68538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E8C1-0068-4EB1-A24E-1ED8A3639ECB}" type="datetimeFigureOut">
              <a:rPr lang="zh-MO" altLang="en-US" smtClean="0"/>
              <a:t>19/11/2020</a:t>
            </a:fld>
            <a:endParaRPr lang="zh-MO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0FBC-E5C0-490D-A0F0-E393C8000DCD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59196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E8C1-0068-4EB1-A24E-1ED8A3639ECB}" type="datetimeFigureOut">
              <a:rPr lang="zh-MO" altLang="en-US" smtClean="0"/>
              <a:t>19/11/2020</a:t>
            </a:fld>
            <a:endParaRPr lang="zh-MO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0FBC-E5C0-490D-A0F0-E393C8000DCD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13174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E8C1-0068-4EB1-A24E-1ED8A3639ECB}" type="datetimeFigureOut">
              <a:rPr lang="zh-MO" altLang="en-US" smtClean="0"/>
              <a:t>19/11/2020</a:t>
            </a:fld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0FBC-E5C0-490D-A0F0-E393C8000DCD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4274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MO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E8C1-0068-4EB1-A24E-1ED8A3639ECB}" type="datetimeFigureOut">
              <a:rPr lang="zh-MO" altLang="en-US" smtClean="0"/>
              <a:t>19/11/2020</a:t>
            </a:fld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0FBC-E5C0-490D-A0F0-E393C8000DCD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91465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0E8C1-0068-4EB1-A24E-1ED8A3639ECB}" type="datetimeFigureOut">
              <a:rPr lang="zh-MO" altLang="en-US" smtClean="0"/>
              <a:t>19/11/2020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C0FBC-E5C0-490D-A0F0-E393C8000DCD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79868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M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775228-5BF3-4F18-A79E-03C29A49966E}" type="datetimeFigureOut">
              <a:rPr lang="zh-HK" altLang="en-US" smtClean="0">
                <a:solidFill>
                  <a:srgbClr val="696464"/>
                </a:solidFill>
              </a:rPr>
              <a:pPr/>
              <a:t>19/11/2020</a:t>
            </a:fld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HK" altLang="en-US">
              <a:solidFill>
                <a:srgbClr val="696464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2829C6B-4285-4B29-91E1-533BE48D69F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788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QFzRS1wM1Fs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orgetfulbc.blogspot.com/2016/09/gametheory.html" TargetMode="External"/><Relationship Id="rId2" Type="http://schemas.openxmlformats.org/officeDocument/2006/relationships/hyperlink" Target="https://www.chiculture.net/0308/html/a01/0308a01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blog.xuite.net/pedrowei/bourgeois/8177532-%E4%B8%83%E7%88%BA%E5%85%AB%E7%88%BA%E5%8F%AF%E6%84%9B%E6%A1%8C%E5%B8%83" TargetMode="External"/><Relationship Id="rId4" Type="http://schemas.openxmlformats.org/officeDocument/2006/relationships/hyperlink" Target="https://wuzo2011.pixnet.net/blog/post/8949858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izhengw.com/html/jd/rdjj/26348.html" TargetMode="External"/><Relationship Id="rId7" Type="http://schemas.openxmlformats.org/officeDocument/2006/relationships/hyperlink" Target="https://www.zdic.net/" TargetMode="External"/><Relationship Id="rId2" Type="http://schemas.openxmlformats.org/officeDocument/2006/relationships/hyperlink" Target="https://k.sina.cn/article_6414740989_17e592dfd00100m6au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sohu.com/a/225844242_351132" TargetMode="External"/><Relationship Id="rId5" Type="http://schemas.openxmlformats.org/officeDocument/2006/relationships/hyperlink" Target="https://qqrice0416.pixnet.net/blog/post/36976133" TargetMode="External"/><Relationship Id="rId4" Type="http://schemas.openxmlformats.org/officeDocument/2006/relationships/hyperlink" Target="https://www.youtube.com/watch?v=QFzRS1wM1F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MO" altLang="en-US" dirty="0">
                <a:latin typeface="標楷體" pitchFamily="65" charset="-120"/>
                <a:ea typeface="標楷體" pitchFamily="65" charset="-120"/>
              </a:rPr>
              <a:t>言必信，行必果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──</a:t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             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做個坦蕩的人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48586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新聞詳情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68952" cy="4572000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案情指，今年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月下旬，首名被騙事主透過社交平台看到招請保安員的貼文，該貼文由不久前才被解僱家傭工作的嫌犯貼出。事主其後相約嫌犯見面，嫌犯則聲稱保安員的月薪可達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13,000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澳門元（下同），遞交資料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日後便可返工，但需先繳付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25,000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元的介紹費。由於早前任職保安工作的事主疫情期間失業及滯留本澳，希望找到新工作維持生活，因此按指示將介紹費轉賬到嫌犯指定的賬戶。其後，與事主遭遇相同的四名被本地企業辭退的同鄉，在事主介紹下，其餘四人亦先後將個人資料及介紹費交給嫌犯，當中一人由於經濟問題，只能湊夠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10,000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元的介紹費。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力報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MO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7779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新聞詳情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68952" cy="4572000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嫌犯收取合共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萬元的工作介紹費後一直採取拖字訣，直至本（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）月下旬，五名事主仍未收到入職通知，多番追問之下嫌犯承認沒有介紹工作能力及詐騙，五名事主於本月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日向司警報案。本月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日，嫌犯在氹仔區被截獲，她承認因急需金錢犯案，詐騙所得的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萬元已用作還債及匯款給菲律賓的家人。（編輯：劉凱輝） 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力報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MO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609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新聞分析</a:t>
            </a:r>
            <a:r>
              <a:rPr lang="en-US" altLang="zh-TW" dirty="0"/>
              <a:t>1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被騙事主為何會被騙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除了詐騙手段之外，還有什麼方法可以解決財務上的問題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zh-MO" altLang="en-US" b="1" dirty="0"/>
          </a:p>
        </p:txBody>
      </p:sp>
    </p:spTree>
    <p:extLst>
      <p:ext uri="{BB962C8B-B14F-4D97-AF65-F5344CB8AC3E}">
        <p14:creationId xmlns:p14="http://schemas.microsoft.com/office/powerpoint/2010/main" val="2408728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課堂小結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請你分享一下：</a:t>
            </a:r>
            <a:endParaRPr lang="en-US" altLang="zh-TW" dirty="0"/>
          </a:p>
          <a:p>
            <a:r>
              <a:rPr lang="zh-TW" altLang="en-US" dirty="0"/>
              <a:t>一個人如果失去誠信</a:t>
            </a:r>
            <a:r>
              <a:rPr lang="en-US" altLang="zh-TW" dirty="0"/>
              <a:t>……</a:t>
            </a:r>
          </a:p>
          <a:p>
            <a:r>
              <a:rPr lang="zh-TW" altLang="en-US" dirty="0"/>
              <a:t>一間公司如果失去誠信</a:t>
            </a:r>
            <a:r>
              <a:rPr lang="en-US" altLang="zh-TW" dirty="0"/>
              <a:t>……</a:t>
            </a:r>
          </a:p>
          <a:p>
            <a:r>
              <a:rPr lang="zh-TW" altLang="en-US" dirty="0"/>
              <a:t>一個社會如果失去誠信</a:t>
            </a:r>
            <a:r>
              <a:rPr lang="en-US" altLang="zh-TW" dirty="0"/>
              <a:t>……</a:t>
            </a:r>
          </a:p>
          <a:p>
            <a:pPr marL="0" indent="0">
              <a:buNone/>
            </a:pP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TW" alt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不可或缺的誠信</a:t>
            </a:r>
            <a:endParaRPr lang="zh-MO" alt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869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MO" altLang="en-US" dirty="0"/>
              <a:t>立木取信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MO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55" y="1772816"/>
            <a:ext cx="7488832" cy="48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328093" y="624456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網站資料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HK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618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81128"/>
            <a:ext cx="1835696" cy="2324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968" y="-243408"/>
            <a:ext cx="7772400" cy="1143000"/>
          </a:xfrm>
        </p:spPr>
        <p:txBody>
          <a:bodyPr/>
          <a:lstStyle/>
          <a:p>
            <a:r>
              <a:rPr lang="zh-MO" altLang="en-US" dirty="0"/>
              <a:t>立木取信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801216"/>
            <a:ext cx="7632848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標楷體" pitchFamily="65" charset="-120"/>
                <a:ea typeface="標楷體" pitchFamily="65" charset="-120"/>
              </a:rPr>
              <a:t>   春秋戰國時，秦國的商鞅在秦孝公的支持下主持變法。當時處於戰爭頻繁、人心惶惶之際，為了樹立威信，推進改革，商鞅下令在都城南門外立一根三丈長的木頭，並當眾許下諾言：</a:t>
            </a:r>
            <a:r>
              <a:rPr lang="zh-CN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誰能把這根木頭搬到北門，賞金十兩。</a:t>
            </a:r>
            <a:r>
              <a:rPr lang="zh-CN" altLang="en-US" sz="2800" dirty="0">
                <a:latin typeface="標楷體" pitchFamily="65" charset="-120"/>
                <a:ea typeface="標楷體" pitchFamily="65" charset="-120"/>
              </a:rPr>
              <a:t>圍觀的人不相信如此輕而易舉的事能得到如此高的賞賜，結果沒人肯出手一試。於是，商鞅將賞金提高到</a:t>
            </a:r>
            <a:r>
              <a:rPr lang="en-US" altLang="zh-CN" sz="2800" dirty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CN" altLang="en-US" sz="2800" dirty="0">
                <a:latin typeface="標楷體" pitchFamily="65" charset="-120"/>
                <a:ea typeface="標楷體" pitchFamily="65" charset="-120"/>
              </a:rPr>
              <a:t>金。重賞之下必有勇夫，終於有人站起將木頭扛到了北門。商鞅立即賞了他五十金。商鞅這一舉動，在百姓心中樹立起了威信，而商鞅接下來的變法就很快在秦國推廣開了。新法使秦國漸漸強盛，最終統一了中國。</a:t>
            </a:r>
            <a:endParaRPr lang="zh-MO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607154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網站資料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HK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9408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故事分析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標楷體" pitchFamily="65" charset="-120"/>
                <a:ea typeface="標楷體" pitchFamily="65" charset="-120"/>
              </a:rPr>
              <a:t>商鞅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取信的方式為何有效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那個</a:t>
            </a:r>
            <a:r>
              <a:rPr lang="zh-CN" altLang="en-US" sz="3200" dirty="0">
                <a:latin typeface="標楷體" pitchFamily="65" charset="-120"/>
                <a:ea typeface="標楷體" pitchFamily="65" charset="-120"/>
              </a:rPr>
              <a:t>扛木頭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的人，在接受賞金時，他會想些什麼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百姓對</a:t>
            </a:r>
            <a:r>
              <a:rPr lang="zh-CN" altLang="en-US" sz="3200" dirty="0">
                <a:latin typeface="標楷體" pitchFamily="65" charset="-120"/>
                <a:ea typeface="標楷體" pitchFamily="65" charset="-120"/>
              </a:rPr>
              <a:t>商鞅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會有怎樣的評價呢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187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r>
              <a:rPr lang="zh-TW" altLang="en-US" dirty="0"/>
              <a:t>影片</a:t>
            </a:r>
            <a:r>
              <a:rPr lang="en-US" altLang="zh-CN" dirty="0"/>
              <a:t>[</a:t>
            </a:r>
            <a:r>
              <a:rPr lang="zh-CN" altLang="en-US" dirty="0"/>
              <a:t>公益廣告</a:t>
            </a:r>
            <a:r>
              <a:rPr lang="en-US" altLang="zh-CN" dirty="0"/>
              <a:t>]</a:t>
            </a:r>
            <a:r>
              <a:rPr lang="zh-CN" altLang="en-US" dirty="0"/>
              <a:t>誠信 親子篇 </a:t>
            </a:r>
            <a:r>
              <a:rPr lang="en-US" altLang="zh-CN" dirty="0"/>
              <a:t>| CCTV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MO" dirty="0">
                <a:hlinkClick r:id="rId2"/>
              </a:rPr>
              <a:t>https://www.youtube.com/watch?v=QFzRS1wM1Fs</a:t>
            </a:r>
            <a:endParaRPr lang="zh-MO" altLang="en-US" dirty="0"/>
          </a:p>
        </p:txBody>
      </p:sp>
      <p:pic>
        <p:nvPicPr>
          <p:cNvPr id="102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1247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516216" y="614288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網站資料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HK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7152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影片分析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當小男孩看到爸爸回家，他的心情是怎樣的</a:t>
            </a:r>
            <a:r>
              <a:rPr lang="en-US" altLang="zh-TW" b="1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/>
              <a:t>小男孩不作弊，可能贏不了比賽，他會不開心嗎</a:t>
            </a:r>
            <a:r>
              <a:rPr lang="en-US" altLang="zh-TW" b="1" dirty="0"/>
              <a:t>?</a:t>
            </a:r>
            <a:r>
              <a:rPr lang="zh-TW" altLang="en-US" b="1" dirty="0"/>
              <a:t>為甚麼</a:t>
            </a:r>
            <a:r>
              <a:rPr lang="en-US" altLang="zh-TW" b="1" dirty="0"/>
              <a:t>?</a:t>
            </a:r>
            <a:endParaRPr lang="zh-MO" altLang="en-US" b="1" dirty="0"/>
          </a:p>
        </p:txBody>
      </p:sp>
    </p:spTree>
    <p:extLst>
      <p:ext uri="{BB962C8B-B14F-4D97-AF65-F5344CB8AC3E}">
        <p14:creationId xmlns:p14="http://schemas.microsoft.com/office/powerpoint/2010/main" val="3746477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zh-MO" altLang="en-US" dirty="0"/>
            </a:br>
            <a:r>
              <a:rPr lang="zh-TW" altLang="en-US" dirty="0"/>
              <a:t>賣</a:t>
            </a:r>
            <a:r>
              <a:rPr lang="zh-MO" altLang="en-US" dirty="0"/>
              <a:t>鍋貼</a:t>
            </a:r>
            <a:r>
              <a:rPr lang="zh-TW" altLang="en-US" dirty="0"/>
              <a:t>的伯伯和小女孩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生活經驗分享</a:t>
            </a:r>
            <a:r>
              <a:rPr lang="en-US" altLang="zh-TW" dirty="0"/>
              <a:t>)</a:t>
            </a:r>
            <a:endParaRPr lang="zh-MO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481349" cy="364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618177" y="541533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網站資料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HK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349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27" y="4941168"/>
            <a:ext cx="1998885" cy="199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MO" sz="5400" dirty="0">
                <a:solidFill>
                  <a:schemeClr val="tx2"/>
                </a:solidFill>
                <a:latin typeface="Segoe UI Black" pitchFamily="34" charset="0"/>
                <a:ea typeface="Segoe UI Black" pitchFamily="34" charset="0"/>
              </a:rPr>
              <a:t>Game Time</a:t>
            </a:r>
            <a:endParaRPr lang="zh-MO" altLang="en-US" sz="5400" dirty="0">
              <a:solidFill>
                <a:schemeClr val="tx2"/>
              </a:solidFill>
              <a:latin typeface="Segoe UI Black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320" y="1916832"/>
            <a:ext cx="8841160" cy="4525963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每回合兩組，每組派一人，老師會給每人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支筆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一支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藍色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是「平分」，另一支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紅色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「全拿」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兩人各可從中選擇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支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個人選擇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藍色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「平分」，另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個人選擇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紅色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「全拿」，選擇紅色「全拿」獨攬積分，另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人啥都沒有；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個人都選擇紅色「全拿」，那麼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個人一分積分都拿不到。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個人都選擇「平分」，皆大歡喜，各拿走一半積分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積分比例：「全拿」二十分、 「平分」十分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「全拿」小組可以私下給對手部分積分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最後積分最多的小組為贏家</a:t>
            </a:r>
            <a:endParaRPr lang="zh-MO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11560" y="10541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>
                <a:solidFill>
                  <a:srgbClr val="FF0000"/>
                </a:solidFill>
              </a:rPr>
              <a:t>Red Pens </a:t>
            </a:r>
            <a:r>
              <a:rPr lang="zh-TW" altLang="en-US" sz="4000" dirty="0">
                <a:solidFill>
                  <a:schemeClr val="tx2"/>
                </a:solidFill>
              </a:rPr>
              <a:t>規則</a:t>
            </a:r>
            <a:endParaRPr lang="zh-MO" alt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32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</a:t>
            </a:r>
            <a:r>
              <a:rPr lang="en-US" altLang="zh-TW" dirty="0"/>
              <a:t>: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zh-HK" altLang="zh-MO" dirty="0"/>
              <a:t>小女孩聽到伯伯的相信自己，她之後會怎樣做</a:t>
            </a:r>
            <a:r>
              <a:rPr lang="en-US" altLang="zh-MO" dirty="0"/>
              <a:t>?</a:t>
            </a:r>
            <a:endParaRPr lang="zh-TW" altLang="zh-MO" dirty="0"/>
          </a:p>
          <a:p>
            <a:pPr lvl="0"/>
            <a:r>
              <a:rPr lang="zh-HK" altLang="zh-MO" dirty="0"/>
              <a:t>為何伯伯會信任小女孩</a:t>
            </a:r>
            <a:r>
              <a:rPr lang="en-US" altLang="zh-MO" dirty="0"/>
              <a:t>?</a:t>
            </a:r>
            <a:endParaRPr lang="zh-TW" altLang="zh-MO" dirty="0"/>
          </a:p>
          <a:p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3584011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54" y="3105694"/>
            <a:ext cx="4752528" cy="3553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-3874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誠信哥哥堅守承諾 替弟還債十餘萬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640960" cy="4572000"/>
          </a:xfrm>
        </p:spPr>
        <p:txBody>
          <a:bodyPr/>
          <a:lstStyle/>
          <a:p>
            <a:pPr marL="0" indent="0">
              <a:buNone/>
            </a:pPr>
            <a:r>
              <a:rPr lang="zh-MO" altLang="en-US" dirty="0">
                <a:latin typeface="標楷體" pitchFamily="65" charset="-120"/>
                <a:ea typeface="標楷體" pitchFamily="65" charset="-120"/>
              </a:rPr>
              <a:t>「請大家放心，人走了帳不能賴，是多少還多少。我就是砸鍋賣鐵，也會替我弟弟把錢還上。」</a:t>
            </a:r>
            <a:endParaRPr lang="en-US" altLang="zh-MO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MO" altLang="en-US" b="1" dirty="0">
                <a:latin typeface="標楷體" pitchFamily="65" charset="-120"/>
                <a:ea typeface="標楷體" pitchFamily="65" charset="-120"/>
              </a:rPr>
              <a:t>這是威海經區橋頭鎮河西莊村民</a:t>
            </a:r>
            <a:r>
              <a:rPr lang="zh-MO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鄒德波</a:t>
            </a:r>
            <a:r>
              <a:rPr lang="zh-MO" altLang="en-US" b="1" dirty="0">
                <a:latin typeface="標楷體" pitchFamily="65" charset="-120"/>
                <a:ea typeface="標楷體" pitchFamily="65" charset="-120"/>
              </a:rPr>
              <a:t>對鄉村們許下的諾言。</a:t>
            </a:r>
          </a:p>
          <a:p>
            <a:endParaRPr lang="zh-MO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23528" y="2636911"/>
            <a:ext cx="4464496" cy="404775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zh-MO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鄒德波</a:t>
            </a:r>
            <a:r>
              <a:rPr lang="zh-MO" altLang="en-US" b="1" dirty="0">
                <a:latin typeface="標楷體" pitchFamily="65" charset="-120"/>
                <a:ea typeface="標楷體" pitchFamily="65" charset="-120"/>
              </a:rPr>
              <a:t>，威海經區橋頭鎮河西莊村村民。</a:t>
            </a:r>
            <a:r>
              <a:rPr lang="en-US" altLang="zh-MO" b="1" dirty="0">
                <a:latin typeface="標楷體" pitchFamily="65" charset="-120"/>
                <a:ea typeface="標楷體" pitchFamily="65" charset="-120"/>
              </a:rPr>
              <a:t>2016</a:t>
            </a:r>
            <a:r>
              <a:rPr lang="zh-MO" altLang="en-US" b="1" dirty="0">
                <a:latin typeface="標楷體" pitchFamily="65" charset="-120"/>
                <a:ea typeface="標楷體" pitchFamily="65" charset="-120"/>
              </a:rPr>
              <a:t>年，弟弟鄒德洪突然離世，留下</a:t>
            </a:r>
            <a:r>
              <a:rPr lang="en-US" altLang="zh-MO" b="1" dirty="0">
                <a:latin typeface="標楷體" pitchFamily="65" charset="-120"/>
                <a:ea typeface="標楷體" pitchFamily="65" charset="-120"/>
              </a:rPr>
              <a:t>114500</a:t>
            </a:r>
            <a:r>
              <a:rPr lang="zh-MO" altLang="en-US" b="1" dirty="0">
                <a:latin typeface="標楷體" pitchFamily="65" charset="-120"/>
                <a:ea typeface="標楷體" pitchFamily="65" charset="-120"/>
              </a:rPr>
              <a:t>元的債務，作為哥哥的鄒德波沒有猶豫，積極妥善地替弟弟償還巨債。誠信哥哥替弟還債的事一下子在威海大地傳開，他誠信做人、至誠至善的品格，更為鄉親們所稱道。</a:t>
            </a:r>
          </a:p>
        </p:txBody>
      </p:sp>
      <p:sp>
        <p:nvSpPr>
          <p:cNvPr id="7" name="矩形 6"/>
          <p:cNvSpPr/>
          <p:nvPr/>
        </p:nvSpPr>
        <p:spPr>
          <a:xfrm>
            <a:off x="2915816" y="632001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網站資料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HK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5836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新聞分析</a:t>
            </a:r>
            <a:endParaRPr lang="zh-MO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MO" altLang="en-US" b="1" dirty="0">
                <a:latin typeface="標楷體" pitchFamily="65" charset="-120"/>
                <a:ea typeface="標楷體" pitchFamily="65" charset="-120"/>
              </a:rPr>
              <a:t>鄒德波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為弟弟還錢的動機為何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曾借錢給弟弟的村民接到哥哥的債款，他們的心情是怎樣的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2156209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孔子說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──</a:t>
            </a:r>
            <a:r>
              <a:rPr lang="zh-MO" altLang="en-US" dirty="0">
                <a:latin typeface="標楷體" pitchFamily="65" charset="-120"/>
                <a:ea typeface="標楷體" pitchFamily="65" charset="-120"/>
              </a:rPr>
              <a:t>言必信，行必果</a:t>
            </a:r>
            <a:endParaRPr lang="en-US" altLang="zh-MO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──人而無信，不知其可也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你認為人有誠信的話，將會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988431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57488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總結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43608" y="1412776"/>
            <a:ext cx="7772400" cy="4572000"/>
          </a:xfrm>
        </p:spPr>
        <p:txBody>
          <a:bodyPr/>
          <a:lstStyle/>
          <a:p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信，誠也。</a:t>
            </a:r>
            <a:r>
              <a:rPr lang="en-US" altLang="zh-CN" dirty="0">
                <a:latin typeface="標楷體" pitchFamily="65" charset="-120"/>
                <a:ea typeface="標楷體" pitchFamily="65" charset="-120"/>
              </a:rPr>
              <a:t>——《</a:t>
            </a:r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說文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解字</a:t>
            </a:r>
            <a:r>
              <a:rPr lang="en-US" altLang="zh-CN" dirty="0">
                <a:latin typeface="標楷體" pitchFamily="65" charset="-120"/>
                <a:ea typeface="標楷體" pitchFamily="65" charset="-120"/>
              </a:rPr>
              <a:t>》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說文解字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認為「人言為信」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「信」不僅要求人們說話誠實可靠，切忌大話、空話、假話，而且要求做事也要誠實可靠。而「信」的基本內涵也是信守諾言、言行一致、誠實不欺。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此段內容取之於網站“誠信之道”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期望各位能做個坦坦蕩蕩的人</a:t>
            </a:r>
            <a:endParaRPr lang="zh-MO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31555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55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MO" b="1" dirty="0"/>
              <a:t>一、</a:t>
            </a:r>
            <a:r>
              <a:rPr lang="zh-TW" altLang="zh-MO" dirty="0"/>
              <a:t>參考文獻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zh-TW" altLang="zh-MO" dirty="0"/>
              <a:t>（漢）許慎：《說文解字》，（北京：中華書局，</a:t>
            </a:r>
            <a:r>
              <a:rPr lang="en-US" altLang="zh-MO" dirty="0"/>
              <a:t>2012 </a:t>
            </a:r>
            <a:r>
              <a:rPr lang="zh-TW" altLang="zh-MO" dirty="0"/>
              <a:t>年）</a:t>
            </a:r>
          </a:p>
          <a:p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3769030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MO" b="1" dirty="0"/>
              <a:t>二、</a:t>
            </a:r>
            <a:r>
              <a:rPr lang="zh-TW" altLang="zh-MO" dirty="0"/>
              <a:t>相關教材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zh-TW" altLang="zh-MO" dirty="0"/>
              <a:t>網站“誠信之道”</a:t>
            </a:r>
            <a:r>
              <a:rPr lang="en-US" altLang="zh-MO" u="sng" dirty="0">
                <a:hlinkClick r:id="rId2"/>
              </a:rPr>
              <a:t>https://www.chiculture.net/0308/html/a01/0308a01.html</a:t>
            </a:r>
            <a:endParaRPr lang="zh-TW" altLang="zh-MO" dirty="0"/>
          </a:p>
          <a:p>
            <a:pPr lvl="0"/>
            <a:r>
              <a:rPr lang="zh-HK" altLang="zh-MO" dirty="0"/>
              <a:t>遊戲規則說明參考</a:t>
            </a:r>
            <a:r>
              <a:rPr lang="zh-TW" altLang="zh-MO" dirty="0"/>
              <a:t>網站</a:t>
            </a:r>
            <a:r>
              <a:rPr lang="en-US" altLang="zh-MO" u="sng" dirty="0">
                <a:hlinkClick r:id="rId3"/>
              </a:rPr>
              <a:t>http://forgetfulbc.blogspot.com/2016/09/gametheory.html</a:t>
            </a:r>
            <a:endParaRPr lang="zh-TW" altLang="zh-MO" dirty="0"/>
          </a:p>
          <a:p>
            <a:pPr lvl="0"/>
            <a:r>
              <a:rPr lang="zh-HK" altLang="zh-MO" dirty="0"/>
              <a:t>圖片（黑白無常）來源</a:t>
            </a:r>
            <a:r>
              <a:rPr lang="en-US" altLang="zh-MO" u="sng" dirty="0">
                <a:hlinkClick r:id="rId4"/>
              </a:rPr>
              <a:t>https://wuzo2011.pixnet.net/blog/post/89498583</a:t>
            </a:r>
            <a:endParaRPr lang="zh-TW" altLang="zh-MO" dirty="0"/>
          </a:p>
          <a:p>
            <a:r>
              <a:rPr lang="en-US" altLang="zh-MO" u="sng" dirty="0">
                <a:hlinkClick r:id="rId5"/>
              </a:rPr>
              <a:t>https://blog.xuite.net/pedrowei/bourgeois/8177532-%E4%B8%83%E7%88%BA%E5%85%AB%E7%88%BA%E5%8F%AF%E6%84%9B%E6%A1%8C%E5%B8%83</a:t>
            </a:r>
            <a:endParaRPr lang="zh-TW" altLang="zh-MO" dirty="0"/>
          </a:p>
          <a:p>
            <a:pPr lvl="0"/>
            <a:r>
              <a:rPr lang="zh-TW" altLang="zh-MO" dirty="0"/>
              <a:t>新聞</a:t>
            </a:r>
            <a:r>
              <a:rPr lang="zh-HK" altLang="zh-MO" dirty="0"/>
              <a:t>圖片和文字來源：力報</a:t>
            </a:r>
            <a:endParaRPr lang="zh-TW" altLang="zh-MO" dirty="0"/>
          </a:p>
          <a:p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999444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MO" b="1" dirty="0"/>
              <a:t>二、</a:t>
            </a:r>
            <a:r>
              <a:rPr lang="zh-TW" altLang="zh-MO"/>
              <a:t>相關教材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zh-TW" altLang="zh-MO" dirty="0"/>
              <a:t>新聞</a:t>
            </a:r>
            <a:r>
              <a:rPr lang="zh-HK" altLang="zh-MO" dirty="0"/>
              <a:t>圖片：澳門日報</a:t>
            </a:r>
            <a:endParaRPr lang="zh-TW" altLang="zh-MO" dirty="0"/>
          </a:p>
          <a:p>
            <a:pPr lvl="0"/>
            <a:r>
              <a:rPr lang="zh-HK" altLang="zh-MO" dirty="0"/>
              <a:t>圖片（立木取信）來源</a:t>
            </a:r>
            <a:endParaRPr lang="zh-TW" altLang="zh-MO" dirty="0"/>
          </a:p>
          <a:p>
            <a:r>
              <a:rPr lang="en-US" altLang="zh-MO" u="sng" dirty="0">
                <a:hlinkClick r:id="rId2"/>
              </a:rPr>
              <a:t>https://k.sina.cn/article_6414740989_17e592dfd00100m6au.html</a:t>
            </a:r>
            <a:endParaRPr lang="zh-TW" altLang="zh-MO" dirty="0"/>
          </a:p>
          <a:p>
            <a:pPr lvl="0"/>
            <a:r>
              <a:rPr lang="zh-HK" altLang="zh-MO" dirty="0"/>
              <a:t>圖片（商鞅）來源</a:t>
            </a:r>
            <a:endParaRPr lang="zh-TW" altLang="zh-MO" dirty="0"/>
          </a:p>
          <a:p>
            <a:r>
              <a:rPr lang="en-US" altLang="zh-MO" u="sng" dirty="0">
                <a:hlinkClick r:id="rId3"/>
              </a:rPr>
              <a:t>http://www.xizhengw.com/html/jd/rdjj/26348.html</a:t>
            </a:r>
            <a:endParaRPr lang="zh-TW" altLang="zh-MO" dirty="0"/>
          </a:p>
          <a:p>
            <a:pPr lvl="0"/>
            <a:r>
              <a:rPr lang="en-US" altLang="zh-MO" dirty="0"/>
              <a:t>[</a:t>
            </a:r>
            <a:r>
              <a:rPr lang="zh-TW" altLang="zh-MO" dirty="0"/>
              <a:t>公益廣告</a:t>
            </a:r>
            <a:r>
              <a:rPr lang="en-US" altLang="zh-MO" dirty="0"/>
              <a:t>]</a:t>
            </a:r>
            <a:r>
              <a:rPr lang="zh-TW" altLang="zh-MO" dirty="0"/>
              <a:t>誠信 親子篇</a:t>
            </a:r>
            <a:r>
              <a:rPr lang="zh-HK" altLang="zh-MO" dirty="0"/>
              <a:t>來源ＣＣＴＶ</a:t>
            </a:r>
            <a:endParaRPr lang="zh-TW" altLang="zh-MO" dirty="0"/>
          </a:p>
          <a:p>
            <a:r>
              <a:rPr lang="en-US" altLang="zh-MO" u="sng" dirty="0">
                <a:hlinkClick r:id="rId4"/>
              </a:rPr>
              <a:t>https://www.youtube.com/watch?v=QFzRS1wM1Fs</a:t>
            </a:r>
            <a:endParaRPr lang="zh-TW" altLang="zh-MO" dirty="0"/>
          </a:p>
          <a:p>
            <a:pPr lvl="0"/>
            <a:r>
              <a:rPr lang="zh-HK" altLang="zh-MO" dirty="0"/>
              <a:t>圖片（鍋貼）來源</a:t>
            </a:r>
            <a:endParaRPr lang="zh-TW" altLang="zh-MO" dirty="0"/>
          </a:p>
          <a:p>
            <a:pPr lvl="0"/>
            <a:r>
              <a:rPr lang="en-US" altLang="zh-MO" u="sng" dirty="0">
                <a:hlinkClick r:id="rId5"/>
              </a:rPr>
              <a:t>https://qqrice0416.pixnet.net/blog/post/36976133</a:t>
            </a:r>
            <a:endParaRPr lang="zh-TW" altLang="zh-MO" dirty="0"/>
          </a:p>
          <a:p>
            <a:pPr lvl="0"/>
            <a:r>
              <a:rPr lang="zh-HK" altLang="zh-MO" dirty="0"/>
              <a:t>圖片和文字（誠信哥哥堅守承諾）來源搜狐</a:t>
            </a:r>
            <a:endParaRPr lang="zh-TW" altLang="zh-MO" dirty="0"/>
          </a:p>
          <a:p>
            <a:r>
              <a:rPr lang="en-US" altLang="zh-MO" u="sng" dirty="0">
                <a:hlinkClick r:id="rId6"/>
              </a:rPr>
              <a:t>https://www.sohu.com/a/225844242_351132</a:t>
            </a:r>
            <a:endParaRPr lang="zh-TW" altLang="zh-MO" dirty="0"/>
          </a:p>
          <a:p>
            <a:pPr lvl="0"/>
            <a:r>
              <a:rPr lang="zh-HK" altLang="zh-MO" dirty="0"/>
              <a:t>圖片（信）來源漢典</a:t>
            </a:r>
            <a:endParaRPr lang="zh-TW" altLang="zh-MO" dirty="0"/>
          </a:p>
          <a:p>
            <a:r>
              <a:rPr lang="en-US" altLang="zh-MO" u="sng" dirty="0">
                <a:hlinkClick r:id="rId7"/>
              </a:rPr>
              <a:t>https://www.zdic.net/</a:t>
            </a:r>
            <a:endParaRPr lang="zh-TW" altLang="zh-MO" dirty="0"/>
          </a:p>
          <a:p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127592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遊戲反思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雙方協商都拿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藍色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「平分」時，你想的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是甚麼？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甚麼讓你冒險去拿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紅色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「全拿」？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遊戲最終要得到勝利，關鍵是甚麼？</a:t>
            </a:r>
          </a:p>
        </p:txBody>
      </p:sp>
    </p:spTree>
    <p:extLst>
      <p:ext uri="{BB962C8B-B14F-4D97-AF65-F5344CB8AC3E}">
        <p14:creationId xmlns:p14="http://schemas.microsoft.com/office/powerpoint/2010/main" val="204942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黑白無常</a:t>
            </a:r>
            <a:r>
              <a:rPr lang="en-US" altLang="zh-TW" dirty="0"/>
              <a:t>(</a:t>
            </a:r>
            <a:r>
              <a:rPr lang="zh-TW" altLang="en-US" dirty="0"/>
              <a:t>七爺八爺</a:t>
            </a:r>
            <a:r>
              <a:rPr lang="en-US" altLang="zh-TW" dirty="0"/>
              <a:t>)</a:t>
            </a:r>
            <a:r>
              <a:rPr lang="zh-TW" altLang="en-US" dirty="0"/>
              <a:t>的故事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80" y="1772816"/>
            <a:ext cx="6185098" cy="4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11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zh-TW" altLang="en-US" dirty="0"/>
              <a:t>黑白無常</a:t>
            </a:r>
            <a:r>
              <a:rPr lang="en-US" altLang="zh-TW" dirty="0"/>
              <a:t>(</a:t>
            </a:r>
            <a:r>
              <a:rPr lang="zh-TW" altLang="en-US" dirty="0"/>
              <a:t>七爺八爺</a:t>
            </a:r>
            <a:r>
              <a:rPr lang="en-US" altLang="zh-TW" dirty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19980" y="1052736"/>
            <a:ext cx="874450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七爺八爺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兩人原是衙門差人，有一次因押解要犯在途中脫逃，兩人商議分頭尋找，並約定在橋下會合。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 不料到了約定時辰，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謝必安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因大雨耽擱，無法趕到橋下會合；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范無救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在橋下苦等，見河水暴漲，不敢離去而失信，最後溺斃橋下（因此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范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神像臉色為黑色）。後來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謝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趕到，見</a:t>
            </a:r>
            <a:r>
              <a:rPr lang="zh-TW" altLang="en-US" sz="2800" u="sng" dirty="0">
                <a:latin typeface="標楷體" pitchFamily="65" charset="-120"/>
                <a:ea typeface="標楷體" pitchFamily="65" charset="-120"/>
              </a:rPr>
              <a:t>范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殉難，痛不欲生，於是上吊自盡（因此謝神像舌長）。二人仙逝，玉皇大帝感念其信義，乃冊封二人為冥界大神。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網站資料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endParaRPr lang="zh-HK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53136"/>
            <a:ext cx="2520280" cy="200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466" y="5544449"/>
            <a:ext cx="7109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（生命寶貴，輕生不能解決問題，應尋求協助。）</a:t>
            </a:r>
            <a:endParaRPr lang="zh-MO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0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故事分析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u="sng" dirty="0">
                <a:latin typeface="標楷體" pitchFamily="65" charset="-120"/>
                <a:ea typeface="標楷體" pitchFamily="65" charset="-120"/>
              </a:rPr>
              <a:t>范無救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為何不敢離開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3200" u="sng" dirty="0">
                <a:latin typeface="標楷體" pitchFamily="65" charset="-120"/>
                <a:ea typeface="標楷體" pitchFamily="65" charset="-120"/>
              </a:rPr>
              <a:t>謝必安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當時看到朋友溺斃，他心裡會想些甚麼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創作這個故事，作者想要傳達什麼訊息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?</a:t>
            </a:r>
            <a:endParaRPr lang="zh-MO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4089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新聞分析</a:t>
            </a:r>
            <a:r>
              <a:rPr lang="en-US" altLang="zh-TW" dirty="0"/>
              <a:t>1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4900" y="1412776"/>
            <a:ext cx="4033044" cy="5077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  一名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70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多歲的男居民誤信貪心男鄰居借消費卡中招！在政府電子消費卡生效前，貪心男訛稱不夠現金購買一件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元的貨品，向鄰居借用消費卡後迅即以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4,000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元變賣圖利。治安警接報調查後拘捕該名貪心男子，其涉嫌觸犯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詐騙罪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已被移交檢察院作出起訴。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力報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  <a:p>
            <a:endParaRPr lang="zh-MO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4968552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81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新聞分析</a:t>
            </a:r>
            <a:r>
              <a:rPr lang="en-US" altLang="zh-TW" dirty="0"/>
              <a:t>1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MO" altLang="en-US" sz="3200" b="1" dirty="0">
                <a:latin typeface="標楷體" pitchFamily="65" charset="-120"/>
                <a:ea typeface="標楷體" pitchFamily="65" charset="-120"/>
              </a:rPr>
              <a:t>嫌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疑犯為何能夠順利向受害者借到消費卡呢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如果你是受害者，你借出消費卡時，在想些什麼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受害者得知消費卡被變賣，他對</a:t>
            </a:r>
            <a:r>
              <a:rPr lang="zh-MO" altLang="en-US" sz="3200" b="1" dirty="0">
                <a:latin typeface="標楷體" pitchFamily="65" charset="-120"/>
                <a:ea typeface="標楷體" pitchFamily="65" charset="-120"/>
              </a:rPr>
              <a:t>嫌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疑犯的品格，會有怎樣的改觀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在這件事件中，</a:t>
            </a:r>
            <a:r>
              <a:rPr lang="zh-MO" altLang="en-US" sz="3200" b="1" dirty="0">
                <a:latin typeface="標楷體" pitchFamily="65" charset="-120"/>
                <a:ea typeface="標楷體" pitchFamily="65" charset="-120"/>
              </a:rPr>
              <a:t>嫌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疑犯失去哪些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531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新聞分析</a:t>
            </a:r>
            <a:r>
              <a:rPr lang="en-US" altLang="zh-TW" dirty="0"/>
              <a:t>2</a:t>
            </a:r>
            <a:endParaRPr lang="zh-MO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7504" y="1447800"/>
            <a:ext cx="453650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  一名菲律賓女子在網上以介紹保安工作為名，詐騙五名尼泊爾男子合共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萬元介紹費。司警現時已將涉案菲律賓女子拘捕歸案。讓女子涉嫌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巨額詐騙罪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被送交檢察院偵辦。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力報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MO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01" y="1628800"/>
            <a:ext cx="4176464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44515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1838</Words>
  <Application>Microsoft Office PowerPoint</Application>
  <PresentationFormat>On-screen Show (4:3)</PresentationFormat>
  <Paragraphs>109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標楷體</vt:lpstr>
      <vt:lpstr>Arial</vt:lpstr>
      <vt:lpstr>Calibri</vt:lpstr>
      <vt:lpstr>Franklin Gothic Book</vt:lpstr>
      <vt:lpstr>Perpetua</vt:lpstr>
      <vt:lpstr>Segoe UI Black</vt:lpstr>
      <vt:lpstr>Wingdings 2</vt:lpstr>
      <vt:lpstr>Office 佈景主題</vt:lpstr>
      <vt:lpstr>公正</vt:lpstr>
      <vt:lpstr>言必信，行必果──                做個坦蕩的人</vt:lpstr>
      <vt:lpstr>Game Time</vt:lpstr>
      <vt:lpstr>遊戲反思</vt:lpstr>
      <vt:lpstr>黑白無常(七爺八爺)的故事</vt:lpstr>
      <vt:lpstr>黑白無常(七爺八爺)</vt:lpstr>
      <vt:lpstr>故事分析</vt:lpstr>
      <vt:lpstr>新聞分析1</vt:lpstr>
      <vt:lpstr>新聞分析1</vt:lpstr>
      <vt:lpstr>新聞分析2</vt:lpstr>
      <vt:lpstr>新聞詳情</vt:lpstr>
      <vt:lpstr>新聞詳情</vt:lpstr>
      <vt:lpstr>新聞分析1</vt:lpstr>
      <vt:lpstr>課堂小結</vt:lpstr>
      <vt:lpstr>立木取信</vt:lpstr>
      <vt:lpstr>立木取信</vt:lpstr>
      <vt:lpstr>故事分析</vt:lpstr>
      <vt:lpstr>影片[公益廣告]誠信 親子篇 | CCTV</vt:lpstr>
      <vt:lpstr>影片分析</vt:lpstr>
      <vt:lpstr> 賣鍋貼的伯伯和小女孩 (生活經驗分享)</vt:lpstr>
      <vt:lpstr>問題:</vt:lpstr>
      <vt:lpstr>誠信哥哥堅守承諾 替弟還債十餘萬</vt:lpstr>
      <vt:lpstr>新聞分析</vt:lpstr>
      <vt:lpstr>孔子說</vt:lpstr>
      <vt:lpstr>總結</vt:lpstr>
      <vt:lpstr>一、參考文獻</vt:lpstr>
      <vt:lpstr>二、相關教材</vt:lpstr>
      <vt:lpstr>二、相關教材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言必信，行必果──                做個坦蕩的人</dc:title>
  <dc:creator>asumuser</dc:creator>
  <cp:lastModifiedBy>Au Ka Heng</cp:lastModifiedBy>
  <cp:revision>37</cp:revision>
  <dcterms:created xsi:type="dcterms:W3CDTF">2020-05-27T04:36:47Z</dcterms:created>
  <dcterms:modified xsi:type="dcterms:W3CDTF">2020-11-19T02:07:30Z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