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5D68C0B5-5301-40EF-A6EE-B9D593B0C70E}">
          <p14:sldIdLst>
            <p14:sldId id="257"/>
            <p14:sldId id="258"/>
            <p14:sldId id="259"/>
            <p14:sldId id="260"/>
            <p14:sldId id="261"/>
            <p14:sldId id="262"/>
            <p14:sldId id="263"/>
            <p14:sldId id="264"/>
          </p14:sldIdLst>
        </p14:section>
        <p14:section name="未命名的章節" id="{FE0F2E96-66C2-4B4C-9C5D-31F53F622AB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19" d="100"/>
          <a:sy n="119" d="100"/>
        </p:scale>
        <p:origin x="102" y="4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84BEF2D-2A02-462E-88F1-D56A6EAB989E}" type="datetimeFigureOut">
              <a:rPr lang="zh-TW" altLang="en-US" smtClean="0"/>
              <a:t>2016/11/29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2511452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84BEF2D-2A02-462E-88F1-D56A6EAB989E}" type="datetimeFigureOut">
              <a:rPr lang="zh-TW" altLang="en-US" smtClean="0"/>
              <a:t>2016/11/29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3473628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84BEF2D-2A02-462E-88F1-D56A6EAB989E}" type="datetimeFigureOut">
              <a:rPr lang="zh-TW" altLang="en-US" smtClean="0"/>
              <a:t>2016/11/29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226918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84BEF2D-2A02-462E-88F1-D56A6EAB989E}" type="datetimeFigureOut">
              <a:rPr lang="zh-TW" altLang="en-US" smtClean="0"/>
              <a:t>2016/11/29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229167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84BEF2D-2A02-462E-88F1-D56A6EAB989E}" type="datetimeFigureOut">
              <a:rPr lang="zh-TW" altLang="en-US" smtClean="0"/>
              <a:t>2016/11/29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3122870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84BEF2D-2A02-462E-88F1-D56A6EAB989E}" type="datetimeFigureOut">
              <a:rPr lang="zh-TW" altLang="en-US" smtClean="0"/>
              <a:t>2016/11/29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106144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84BEF2D-2A02-462E-88F1-D56A6EAB989E}" type="datetimeFigureOut">
              <a:rPr lang="zh-TW" altLang="en-US" smtClean="0"/>
              <a:t>2016/11/29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174115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84BEF2D-2A02-462E-88F1-D56A6EAB989E}" type="datetimeFigureOut">
              <a:rPr lang="zh-TW" altLang="en-US" smtClean="0"/>
              <a:t>2016/11/29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1038855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84BEF2D-2A02-462E-88F1-D56A6EAB989E}" type="datetimeFigureOut">
              <a:rPr lang="zh-TW" altLang="en-US" smtClean="0"/>
              <a:t>2016/11/29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250657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84BEF2D-2A02-462E-88F1-D56A6EAB989E}" type="datetimeFigureOut">
              <a:rPr lang="zh-TW" altLang="en-US" smtClean="0"/>
              <a:t>2016/11/29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386109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84BEF2D-2A02-462E-88F1-D56A6EAB989E}" type="datetimeFigureOut">
              <a:rPr lang="zh-TW" altLang="en-US" smtClean="0"/>
              <a:t>2016/11/29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204756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BEF2D-2A02-462E-88F1-D56A6EAB989E}" type="datetimeFigureOut">
              <a:rPr lang="zh-TW" altLang="en-US" smtClean="0"/>
              <a:t>2016/11/29</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5DC56-641B-431B-AB32-BE7059833FE5}" type="slidenum">
              <a:rPr lang="zh-TW" altLang="en-US" smtClean="0"/>
              <a:t>‹#›</a:t>
            </a:fld>
            <a:endParaRPr lang="zh-TW" altLang="en-US"/>
          </a:p>
        </p:txBody>
      </p:sp>
    </p:spTree>
    <p:extLst>
      <p:ext uri="{BB962C8B-B14F-4D97-AF65-F5344CB8AC3E}">
        <p14:creationId xmlns:p14="http://schemas.microsoft.com/office/powerpoint/2010/main" val="1100944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28040;&#22833;&#30340;&#22577;&#21578;.mp4"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209800" y="611520"/>
            <a:ext cx="7772400" cy="1470025"/>
          </a:xfrm>
        </p:spPr>
        <p:txBody>
          <a:bodyPr anchor="ctr"/>
          <a:lstStyle/>
          <a:p>
            <a:r>
              <a:rPr lang="zh-TW" altLang="en-US" sz="4400" dirty="0">
                <a:solidFill>
                  <a:srgbClr val="0000FF"/>
                </a:solidFill>
                <a:latin typeface="標楷體" panose="03000509000000000000" pitchFamily="65" charset="-120"/>
                <a:ea typeface="標楷體" panose="03000509000000000000" pitchFamily="65" charset="-120"/>
              </a:rPr>
              <a:t>中學誠信教育教材</a:t>
            </a:r>
            <a:r>
              <a:rPr lang="en-US" altLang="zh-TW" sz="4400" dirty="0" smtClean="0">
                <a:solidFill>
                  <a:srgbClr val="0000FF"/>
                </a:solidFill>
                <a:latin typeface="標楷體" panose="03000509000000000000" pitchFamily="65" charset="-120"/>
                <a:ea typeface="標楷體" panose="03000509000000000000" pitchFamily="65" charset="-120"/>
              </a:rPr>
              <a:t>《</a:t>
            </a:r>
            <a:r>
              <a:rPr lang="zh-TW" altLang="en-US" sz="4400" dirty="0" smtClean="0">
                <a:solidFill>
                  <a:srgbClr val="0000FF"/>
                </a:solidFill>
                <a:latin typeface="標楷體" panose="03000509000000000000" pitchFamily="65" charset="-120"/>
                <a:ea typeface="標楷體" panose="03000509000000000000" pitchFamily="65" charset="-120"/>
              </a:rPr>
              <a:t>思而行</a:t>
            </a:r>
            <a:r>
              <a:rPr lang="en-US" altLang="zh-TW" sz="4400" dirty="0" smtClean="0">
                <a:solidFill>
                  <a:srgbClr val="0000FF"/>
                </a:solidFill>
                <a:latin typeface="標楷體" panose="03000509000000000000" pitchFamily="65" charset="-120"/>
                <a:ea typeface="標楷體" panose="03000509000000000000" pitchFamily="65" charset="-120"/>
              </a:rPr>
              <a:t>》</a:t>
            </a:r>
            <a:r>
              <a:rPr lang="en-US" altLang="zh-TW" sz="4400" dirty="0" smtClean="0">
                <a:solidFill>
                  <a:srgbClr val="0000CC"/>
                </a:solidFill>
                <a:latin typeface="標楷體" panose="03000509000000000000" pitchFamily="65" charset="-120"/>
                <a:ea typeface="標楷體" panose="03000509000000000000" pitchFamily="65" charset="-120"/>
              </a:rPr>
              <a:t> </a:t>
            </a:r>
            <a:endParaRPr lang="en-US" altLang="zh-TW" sz="4400" dirty="0">
              <a:solidFill>
                <a:srgbClr val="0000CC"/>
              </a:solidFill>
              <a:latin typeface="標楷體" panose="03000509000000000000" pitchFamily="65" charset="-120"/>
              <a:ea typeface="標楷體" panose="03000509000000000000" pitchFamily="65" charset="-120"/>
            </a:endParaRPr>
          </a:p>
        </p:txBody>
      </p:sp>
      <p:sp>
        <p:nvSpPr>
          <p:cNvPr id="21507" name="Rectangle 3"/>
          <p:cNvSpPr>
            <a:spLocks noGrp="1" noChangeArrowheads="1"/>
          </p:cNvSpPr>
          <p:nvPr>
            <p:ph type="subTitle" idx="1"/>
          </p:nvPr>
        </p:nvSpPr>
        <p:spPr>
          <a:xfrm>
            <a:off x="2363725" y="2143688"/>
            <a:ext cx="6931891" cy="3377643"/>
          </a:xfrm>
        </p:spPr>
        <p:txBody>
          <a:bodyPr>
            <a:normAutofit/>
          </a:bodyPr>
          <a:lstStyle/>
          <a:p>
            <a:r>
              <a:rPr lang="zh-TW" altLang="zh-TW" sz="5200" b="1" dirty="0" smtClean="0"/>
              <a:t>《</a:t>
            </a:r>
            <a:r>
              <a:rPr lang="zh-TW" altLang="en-US" sz="5400" b="1" dirty="0" smtClean="0"/>
              <a:t>守法精神</a:t>
            </a:r>
            <a:r>
              <a:rPr lang="zh-TW" altLang="zh-TW" sz="5400" b="1" dirty="0" smtClean="0"/>
              <a:t>》</a:t>
            </a:r>
            <a:endParaRPr lang="en-US" altLang="zh-TW" sz="4000" b="1" dirty="0"/>
          </a:p>
          <a:p>
            <a:endParaRPr lang="en-US" altLang="zh-TW" sz="2800" b="1" dirty="0" smtClean="0"/>
          </a:p>
          <a:p>
            <a:r>
              <a:rPr lang="zh-TW" altLang="en-US" sz="2800" b="1" dirty="0" smtClean="0"/>
              <a:t>第二節</a:t>
            </a:r>
            <a:endParaRPr lang="en-US" altLang="zh-TW" sz="2800" b="1" dirty="0" smtClean="0"/>
          </a:p>
          <a:p>
            <a:endParaRPr lang="en-US" altLang="zh-TW" b="1" dirty="0" smtClean="0"/>
          </a:p>
          <a:p>
            <a:endParaRPr lang="en-US" altLang="zh-TW" b="1" dirty="0"/>
          </a:p>
          <a:p>
            <a:endParaRPr lang="zh-TW" altLang="en-US" sz="3500" b="1" dirty="0"/>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3343" y="4821335"/>
            <a:ext cx="532657" cy="762139"/>
          </a:xfrm>
          <a:prstGeom prst="rect">
            <a:avLst/>
          </a:prstGeom>
        </p:spPr>
      </p:pic>
    </p:spTree>
    <p:extLst>
      <p:ext uri="{BB962C8B-B14F-4D97-AF65-F5344CB8AC3E}">
        <p14:creationId xmlns:p14="http://schemas.microsoft.com/office/powerpoint/2010/main" val="1172094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一</a:t>
            </a:r>
            <a:r>
              <a:rPr lang="zh-TW" altLang="en-US" b="1" dirty="0"/>
              <a:t>、</a:t>
            </a:r>
            <a:r>
              <a:rPr lang="zh-TW" altLang="zh-TW" b="1" dirty="0" smtClean="0"/>
              <a:t>引起</a:t>
            </a:r>
            <a:r>
              <a:rPr lang="zh-TW" altLang="zh-TW" b="1" dirty="0"/>
              <a:t>動機：正義女神</a:t>
            </a:r>
            <a:endParaRPr lang="zh-TW" altLang="en-US" b="1" dirty="0"/>
          </a:p>
        </p:txBody>
      </p:sp>
      <p:pic>
        <p:nvPicPr>
          <p:cNvPr id="4" name="內容版面配置區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92050" y="1825625"/>
            <a:ext cx="3385340" cy="4351338"/>
          </a:xfrm>
        </p:spPr>
      </p:pic>
      <p:sp>
        <p:nvSpPr>
          <p:cNvPr id="6" name="內容版面配置區 5"/>
          <p:cNvSpPr>
            <a:spLocks noGrp="1"/>
          </p:cNvSpPr>
          <p:nvPr>
            <p:ph sz="half" idx="2"/>
          </p:nvPr>
        </p:nvSpPr>
        <p:spPr>
          <a:xfrm>
            <a:off x="4784651" y="1825625"/>
            <a:ext cx="6569149" cy="4351338"/>
          </a:xfrm>
        </p:spPr>
        <p:txBody>
          <a:bodyPr>
            <a:noAutofit/>
          </a:bodyPr>
          <a:lstStyle/>
          <a:p>
            <a:pPr marL="342900" indent="-342900">
              <a:buFont typeface="+mj-lt"/>
              <a:buAutoNum type="arabicPeriod"/>
            </a:pPr>
            <a:r>
              <a:rPr lang="zh-TW" altLang="zh-TW" sz="3200" dirty="0"/>
              <a:t>這是香港法院門前正義女神圖片，你知道</a:t>
            </a:r>
            <a:r>
              <a:rPr lang="zh-TW" altLang="zh-TW" sz="3200" dirty="0" smtClean="0"/>
              <a:t>她</a:t>
            </a:r>
            <a:r>
              <a:rPr lang="zh-TW" altLang="en-US" sz="3200" dirty="0"/>
              <a:t>的</a:t>
            </a:r>
            <a:r>
              <a:rPr lang="zh-TW" altLang="zh-TW" sz="3200" dirty="0" smtClean="0"/>
              <a:t>象徵</a:t>
            </a:r>
            <a:r>
              <a:rPr lang="zh-TW" altLang="zh-TW" sz="3200" dirty="0"/>
              <a:t>意義嗎？</a:t>
            </a:r>
            <a:endParaRPr lang="en-US" altLang="zh-TW" sz="3200" dirty="0"/>
          </a:p>
          <a:p>
            <a:pPr marL="342900" indent="-342900">
              <a:buFont typeface="+mj-lt"/>
              <a:buAutoNum type="arabicPeriod"/>
            </a:pPr>
            <a:r>
              <a:rPr lang="zh-TW" altLang="zh-TW" sz="3200" dirty="0"/>
              <a:t>正義</a:t>
            </a:r>
            <a:r>
              <a:rPr lang="zh-TW" altLang="zh-TW" sz="3200" dirty="0" smtClean="0"/>
              <a:t>女神</a:t>
            </a:r>
            <a:r>
              <a:rPr lang="zh-TW" altLang="en-US" sz="3200" dirty="0" smtClean="0"/>
              <a:t>為何</a:t>
            </a:r>
            <a:r>
              <a:rPr lang="zh-TW" altLang="zh-TW" sz="3200" dirty="0" smtClean="0"/>
              <a:t>蒙著眼？</a:t>
            </a:r>
            <a:endParaRPr lang="zh-TW" altLang="zh-TW" sz="3200" dirty="0"/>
          </a:p>
          <a:p>
            <a:pPr marL="342900" indent="-342900">
              <a:buFont typeface="+mj-lt"/>
              <a:buAutoNum type="arabicPeriod"/>
            </a:pPr>
            <a:r>
              <a:rPr lang="zh-TW" altLang="zh-TW" sz="3200" dirty="0"/>
              <a:t>正義女神手持天秤和長劍分別代表甚麼？</a:t>
            </a:r>
          </a:p>
          <a:p>
            <a:pPr marL="342900" indent="-342900">
              <a:buFont typeface="+mj-lt"/>
              <a:buAutoNum type="arabicPeriod"/>
            </a:pPr>
            <a:r>
              <a:rPr lang="zh-TW" altLang="zh-TW" sz="3200" dirty="0"/>
              <a:t>你認為，法官在了解犯罪動機後，會</a:t>
            </a:r>
            <a:r>
              <a:rPr lang="zh-TW" altLang="zh-TW" sz="3200" dirty="0" smtClean="0"/>
              <a:t>否因此</a:t>
            </a:r>
            <a:r>
              <a:rPr lang="zh-TW" altLang="zh-TW" sz="3200" dirty="0"/>
              <a:t>判疑犯無罪</a:t>
            </a:r>
            <a:r>
              <a:rPr lang="zh-TW" altLang="zh-TW" sz="3200" dirty="0" smtClean="0"/>
              <a:t>？</a:t>
            </a:r>
            <a:endParaRPr lang="zh-TW" altLang="zh-TW" sz="3200" dirty="0"/>
          </a:p>
        </p:txBody>
      </p:sp>
    </p:spTree>
    <p:extLst>
      <p:ext uri="{BB962C8B-B14F-4D97-AF65-F5344CB8AC3E}">
        <p14:creationId xmlns:p14="http://schemas.microsoft.com/office/powerpoint/2010/main" val="424141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t>二、個案討論：</a:t>
            </a:r>
            <a:r>
              <a:rPr lang="zh-TW" altLang="zh-TW" sz="4000" b="1" dirty="0"/>
              <a:t>土木工程實驗室人員受賄</a:t>
            </a:r>
            <a:r>
              <a:rPr lang="zh-TW" altLang="zh-TW" sz="4000" b="1" dirty="0" smtClean="0"/>
              <a:t>案</a:t>
            </a:r>
            <a:endParaRPr lang="zh-TW" altLang="en-US" sz="4000" b="1" dirty="0"/>
          </a:p>
        </p:txBody>
      </p:sp>
      <p:pic>
        <p:nvPicPr>
          <p:cNvPr id="4" name="內容版面配置區 3">
            <a:hlinkClick r:id="rId3" action="ppaction://hlinkfile"/>
          </p:cNvPr>
          <p:cNvPicPr>
            <a:picLocks noGrp="1" noChangeAspect="1"/>
          </p:cNvPicPr>
          <p:nvPr>
            <p:ph idx="1"/>
          </p:nvPr>
        </p:nvPicPr>
        <p:blipFill rotWithShape="1">
          <a:blip r:embed="rId4"/>
          <a:srcRect l="24902" t="17911" b="25889"/>
          <a:stretch/>
        </p:blipFill>
        <p:spPr>
          <a:xfrm>
            <a:off x="2835564" y="2332718"/>
            <a:ext cx="6618307" cy="3095619"/>
          </a:xfrm>
          <a:prstGeom prst="rect">
            <a:avLst/>
          </a:prstGeom>
        </p:spPr>
      </p:pic>
      <p:sp>
        <p:nvSpPr>
          <p:cNvPr id="5" name="矩形 4"/>
          <p:cNvSpPr/>
          <p:nvPr/>
        </p:nvSpPr>
        <p:spPr>
          <a:xfrm>
            <a:off x="4157008" y="1632176"/>
            <a:ext cx="3877986" cy="584775"/>
          </a:xfrm>
          <a:prstGeom prst="rect">
            <a:avLst/>
          </a:prstGeom>
        </p:spPr>
        <p:txBody>
          <a:bodyPr wrap="none">
            <a:spAutoFit/>
          </a:bodyPr>
          <a:lstStyle/>
          <a:p>
            <a:pPr algn="ctr"/>
            <a:r>
              <a:rPr lang="zh-TW" altLang="en-US" sz="3200" b="1" dirty="0" smtClean="0"/>
              <a:t>短片</a:t>
            </a:r>
            <a:r>
              <a:rPr lang="en-US" altLang="zh-TW" sz="3200" b="1" dirty="0" smtClean="0"/>
              <a:t>《</a:t>
            </a:r>
            <a:r>
              <a:rPr lang="zh-TW" altLang="en-US" sz="3200" b="1" dirty="0"/>
              <a:t>消失的報告</a:t>
            </a:r>
            <a:r>
              <a:rPr lang="en-US" altLang="zh-TW" sz="3200" b="1" dirty="0" smtClean="0"/>
              <a:t>》</a:t>
            </a:r>
            <a:endParaRPr lang="zh-TW" altLang="en-US" sz="3200" dirty="0"/>
          </a:p>
        </p:txBody>
      </p:sp>
      <p:sp>
        <p:nvSpPr>
          <p:cNvPr id="6" name="文字方塊 5"/>
          <p:cNvSpPr txBox="1"/>
          <p:nvPr/>
        </p:nvSpPr>
        <p:spPr>
          <a:xfrm>
            <a:off x="5129054" y="5544104"/>
            <a:ext cx="2031325" cy="369332"/>
          </a:xfrm>
          <a:prstGeom prst="rect">
            <a:avLst/>
          </a:prstGeom>
          <a:noFill/>
        </p:spPr>
        <p:txBody>
          <a:bodyPr wrap="none" rtlCol="0">
            <a:spAutoFit/>
          </a:bodyPr>
          <a:lstStyle/>
          <a:p>
            <a:r>
              <a:rPr lang="zh-TW" altLang="en-US" dirty="0"/>
              <a:t>（</a:t>
            </a:r>
            <a:r>
              <a:rPr lang="zh-TW" altLang="en-US" dirty="0" smtClean="0"/>
              <a:t>點擊圖片播放）</a:t>
            </a:r>
            <a:endParaRPr lang="zh-TW" altLang="en-US" dirty="0"/>
          </a:p>
        </p:txBody>
      </p:sp>
    </p:spTree>
    <p:extLst>
      <p:ext uri="{BB962C8B-B14F-4D97-AF65-F5344CB8AC3E}">
        <p14:creationId xmlns:p14="http://schemas.microsoft.com/office/powerpoint/2010/main" val="2870765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討論</a:t>
            </a:r>
            <a:endParaRPr lang="zh-TW" altLang="en-US" dirty="0"/>
          </a:p>
        </p:txBody>
      </p:sp>
      <p:sp>
        <p:nvSpPr>
          <p:cNvPr id="3" name="內容版面配置區 2"/>
          <p:cNvSpPr>
            <a:spLocks noGrp="1"/>
          </p:cNvSpPr>
          <p:nvPr>
            <p:ph idx="1"/>
          </p:nvPr>
        </p:nvSpPr>
        <p:spPr/>
        <p:txBody>
          <a:bodyPr>
            <a:normAutofit/>
          </a:bodyPr>
          <a:lstStyle/>
          <a:p>
            <a:pPr marL="514350" indent="-514350">
              <a:buFont typeface="+mj-lt"/>
              <a:buAutoNum type="arabicPeriod"/>
            </a:pPr>
            <a:r>
              <a:rPr lang="zh-TW" altLang="zh-TW" sz="3600" dirty="0"/>
              <a:t>以短片的個案為例，社會出現貪污會帶來甚麼後果？ </a:t>
            </a:r>
            <a:endParaRPr lang="en-US" altLang="zh-TW" sz="3600" dirty="0" smtClean="0"/>
          </a:p>
          <a:p>
            <a:pPr marL="514350" indent="-514350">
              <a:buFont typeface="+mj-lt"/>
              <a:buAutoNum type="arabicPeriod"/>
            </a:pPr>
            <a:r>
              <a:rPr lang="zh-TW" altLang="zh-TW" sz="3600" dirty="0"/>
              <a:t>在處理貪污案件的過程中，廉署的角色</a:t>
            </a:r>
            <a:r>
              <a:rPr lang="zh-TW" altLang="zh-TW" sz="3600" dirty="0" smtClean="0"/>
              <a:t>是</a:t>
            </a:r>
            <a:r>
              <a:rPr lang="zh-TW" altLang="en-US" sz="3600" dirty="0" smtClean="0"/>
              <a:t>甚</a:t>
            </a:r>
            <a:r>
              <a:rPr lang="zh-TW" altLang="zh-TW" sz="3600" dirty="0" smtClean="0"/>
              <a:t>麼</a:t>
            </a:r>
            <a:r>
              <a:rPr lang="zh-TW" altLang="zh-TW" sz="3600" dirty="0"/>
              <a:t>？哪些機構負責檢控及裁決</a:t>
            </a:r>
            <a:r>
              <a:rPr lang="zh-TW" altLang="zh-TW" sz="3600" dirty="0" smtClean="0"/>
              <a:t>？</a:t>
            </a:r>
            <a:endParaRPr lang="en-US" altLang="zh-TW" sz="3600" dirty="0" smtClean="0"/>
          </a:p>
          <a:p>
            <a:pPr marL="514350" indent="-514350">
              <a:buFont typeface="+mj-lt"/>
              <a:buAutoNum type="arabicPeriod"/>
            </a:pPr>
            <a:r>
              <a:rPr lang="zh-TW" altLang="zh-TW" sz="3600" dirty="0"/>
              <a:t>這樣的權力分配和法治精神</a:t>
            </a:r>
            <a:r>
              <a:rPr lang="zh-TW" altLang="zh-TW" sz="3600" dirty="0" smtClean="0"/>
              <a:t>有</a:t>
            </a:r>
            <a:r>
              <a:rPr lang="zh-TW" altLang="en-US" sz="3600" dirty="0" smtClean="0"/>
              <a:t>甚</a:t>
            </a:r>
            <a:r>
              <a:rPr lang="zh-TW" altLang="zh-TW" sz="3600" dirty="0" smtClean="0"/>
              <a:t>麼</a:t>
            </a:r>
            <a:r>
              <a:rPr lang="zh-TW" altLang="zh-TW" sz="3600" dirty="0"/>
              <a:t>關係？</a:t>
            </a:r>
            <a:endParaRPr lang="zh-TW" altLang="en-US" sz="3600" dirty="0"/>
          </a:p>
        </p:txBody>
      </p:sp>
    </p:spTree>
    <p:extLst>
      <p:ext uri="{BB962C8B-B14F-4D97-AF65-F5344CB8AC3E}">
        <p14:creationId xmlns:p14="http://schemas.microsoft.com/office/powerpoint/2010/main" val="280741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a:t>三、剪報分享</a:t>
            </a:r>
            <a:endParaRPr lang="zh-TW" altLang="en-US" b="1" dirty="0"/>
          </a:p>
        </p:txBody>
      </p:sp>
      <p:sp>
        <p:nvSpPr>
          <p:cNvPr id="3" name="內容版面配置區 2"/>
          <p:cNvSpPr>
            <a:spLocks noGrp="1"/>
          </p:cNvSpPr>
          <p:nvPr>
            <p:ph idx="1"/>
          </p:nvPr>
        </p:nvSpPr>
        <p:spPr/>
        <p:txBody>
          <a:bodyPr/>
          <a:lstStyle/>
          <a:p>
            <a:pPr marL="0" indent="0">
              <a:buNone/>
            </a:pPr>
            <a:r>
              <a:rPr lang="zh-TW" altLang="en-US" dirty="0" smtClean="0"/>
              <a:t>完成工作紙</a:t>
            </a:r>
            <a:endParaRPr lang="en-US" altLang="zh-TW" dirty="0" smtClean="0"/>
          </a:p>
          <a:p>
            <a:r>
              <a:rPr lang="zh-TW" altLang="zh-TW" dirty="0"/>
              <a:t>香港前政務司司長貪腐</a:t>
            </a:r>
            <a:r>
              <a:rPr lang="zh-TW" altLang="zh-TW" dirty="0" smtClean="0"/>
              <a:t>案</a:t>
            </a:r>
            <a:endParaRPr lang="en-US" altLang="zh-TW" dirty="0" smtClean="0"/>
          </a:p>
          <a:p>
            <a:r>
              <a:rPr lang="zh-TW" altLang="zh-TW" dirty="0" smtClean="0"/>
              <a:t>澳門</a:t>
            </a:r>
            <a:r>
              <a:rPr lang="zh-TW" altLang="zh-TW" dirty="0"/>
              <a:t>前</a:t>
            </a:r>
            <a:r>
              <a:rPr lang="zh-TW" altLang="zh-TW" dirty="0" smtClean="0"/>
              <a:t>運輸</a:t>
            </a:r>
            <a:r>
              <a:rPr lang="zh-TW" altLang="zh-TW" dirty="0"/>
              <a:t>工務司長長貪腐案</a:t>
            </a:r>
            <a:endParaRPr lang="zh-TW" altLang="en-US" dirty="0"/>
          </a:p>
        </p:txBody>
      </p:sp>
    </p:spTree>
    <p:extLst>
      <p:ext uri="{BB962C8B-B14F-4D97-AF65-F5344CB8AC3E}">
        <p14:creationId xmlns:p14="http://schemas.microsoft.com/office/powerpoint/2010/main" val="4031996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討論</a:t>
            </a:r>
            <a:endParaRPr lang="zh-TW" altLang="en-US" dirty="0"/>
          </a:p>
        </p:txBody>
      </p:sp>
      <p:sp>
        <p:nvSpPr>
          <p:cNvPr id="3" name="內容版面配置區 2"/>
          <p:cNvSpPr>
            <a:spLocks noGrp="1"/>
          </p:cNvSpPr>
          <p:nvPr>
            <p:ph idx="1"/>
          </p:nvPr>
        </p:nvSpPr>
        <p:spPr/>
        <p:txBody>
          <a:bodyPr>
            <a:normAutofit/>
          </a:bodyPr>
          <a:lstStyle/>
          <a:p>
            <a:pPr marL="742950" lvl="0" indent="-742950">
              <a:buFont typeface="+mj-lt"/>
              <a:buAutoNum type="arabicPeriod"/>
            </a:pPr>
            <a:r>
              <a:rPr lang="zh-TW" altLang="zh-TW" sz="4000" dirty="0"/>
              <a:t>上述兩則新聞涉案人作了甚麼犯法行為？他們分別受到甚麼懲罰？</a:t>
            </a:r>
          </a:p>
          <a:p>
            <a:pPr marL="742950" lvl="0" indent="-742950">
              <a:buFont typeface="+mj-lt"/>
              <a:buAutoNum type="arabicPeriod"/>
            </a:pPr>
            <a:r>
              <a:rPr lang="zh-TW" altLang="zh-TW" sz="4000" dirty="0"/>
              <a:t>案件對其本人、政府和市民帶來甚麼影響？</a:t>
            </a:r>
          </a:p>
          <a:p>
            <a:pPr marL="742950" lvl="0" indent="-742950">
              <a:buFont typeface="+mj-lt"/>
              <a:buAutoNum type="arabicPeriod"/>
            </a:pPr>
            <a:r>
              <a:rPr lang="zh-TW" altLang="zh-TW" sz="4000" dirty="0"/>
              <a:t>你認為法官會因為他們權高位重而輕判嗎？為甚麼</a:t>
            </a:r>
            <a:r>
              <a:rPr lang="zh-TW" altLang="zh-TW" sz="4000" dirty="0" smtClean="0"/>
              <a:t>？</a:t>
            </a:r>
            <a:endParaRPr lang="zh-TW" altLang="zh-TW" sz="4000" dirty="0"/>
          </a:p>
        </p:txBody>
      </p:sp>
    </p:spTree>
    <p:extLst>
      <p:ext uri="{BB962C8B-B14F-4D97-AF65-F5344CB8AC3E}">
        <p14:creationId xmlns:p14="http://schemas.microsoft.com/office/powerpoint/2010/main" val="333505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四、單元</a:t>
            </a:r>
            <a:r>
              <a:rPr lang="zh-TW" altLang="zh-TW" dirty="0" smtClean="0"/>
              <a:t>總結</a:t>
            </a:r>
            <a:endParaRPr lang="zh-TW" altLang="en-US" dirty="0"/>
          </a:p>
        </p:txBody>
      </p:sp>
      <p:sp>
        <p:nvSpPr>
          <p:cNvPr id="3" name="內容版面配置區 2"/>
          <p:cNvSpPr>
            <a:spLocks noGrp="1"/>
          </p:cNvSpPr>
          <p:nvPr>
            <p:ph idx="1"/>
          </p:nvPr>
        </p:nvSpPr>
        <p:spPr/>
        <p:txBody>
          <a:bodyPr>
            <a:normAutofit/>
          </a:bodyPr>
          <a:lstStyle/>
          <a:p>
            <a:r>
              <a:rPr lang="zh-TW" altLang="zh-TW" sz="3200" dirty="0"/>
              <a:t>規則和法律的訂立，是為了維護社會秩序，確保人們能正常地、井然有序地生活。</a:t>
            </a:r>
          </a:p>
          <a:p>
            <a:r>
              <a:rPr lang="zh-TW" altLang="zh-TW" sz="3200" dirty="0" smtClean="0"/>
              <a:t>法治</a:t>
            </a:r>
            <a:r>
              <a:rPr lang="zh-TW" altLang="zh-TW" sz="3200" dirty="0"/>
              <a:t>是保障居民權利的重要</a:t>
            </a:r>
            <a:r>
              <a:rPr lang="zh-TW" altLang="zh-TW" sz="3200"/>
              <a:t>基石</a:t>
            </a:r>
            <a:r>
              <a:rPr lang="zh-TW" altLang="zh-TW" sz="3200" smtClean="0"/>
              <a:t>，</a:t>
            </a:r>
            <a:r>
              <a:rPr lang="zh-TW" altLang="en-US" sz="3200" smtClean="0"/>
              <a:t>市民</a:t>
            </a:r>
            <a:r>
              <a:rPr lang="zh-TW" altLang="zh-TW" sz="3200" smtClean="0"/>
              <a:t>必須</a:t>
            </a:r>
            <a:r>
              <a:rPr lang="zh-TW" altLang="zh-TW" sz="3200" dirty="0"/>
              <a:t>尊重並履行</a:t>
            </a:r>
            <a:r>
              <a:rPr lang="zh-TW" altLang="zh-TW" sz="3200"/>
              <a:t>相關</a:t>
            </a:r>
            <a:r>
              <a:rPr lang="zh-TW" altLang="zh-TW" sz="3200" smtClean="0"/>
              <a:t>的</a:t>
            </a:r>
            <a:r>
              <a:rPr lang="zh-TW" altLang="en-US" sz="3200" smtClean="0"/>
              <a:t>法律</a:t>
            </a:r>
            <a:r>
              <a:rPr lang="zh-TW" altLang="zh-TW" sz="3200" smtClean="0"/>
              <a:t>義務</a:t>
            </a:r>
            <a:r>
              <a:rPr lang="zh-TW" altLang="zh-TW" sz="3200" dirty="0"/>
              <a:t>。</a:t>
            </a:r>
          </a:p>
          <a:p>
            <a:r>
              <a:rPr lang="zh-TW" altLang="zh-TW" sz="3200" dirty="0" smtClean="0"/>
              <a:t>作出</a:t>
            </a:r>
            <a:r>
              <a:rPr lang="zh-TW" altLang="zh-TW" sz="3200" dirty="0"/>
              <a:t>任何違法的行為，不但個人會受懲罰，還會損害社會的公平公義。</a:t>
            </a:r>
          </a:p>
          <a:p>
            <a:pPr marL="0" indent="0">
              <a:buNone/>
            </a:pPr>
            <a:endParaRPr lang="zh-TW" altLang="en-US" sz="3200" b="1" dirty="0"/>
          </a:p>
        </p:txBody>
      </p:sp>
    </p:spTree>
    <p:extLst>
      <p:ext uri="{BB962C8B-B14F-4D97-AF65-F5344CB8AC3E}">
        <p14:creationId xmlns:p14="http://schemas.microsoft.com/office/powerpoint/2010/main" val="60061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五</a:t>
            </a:r>
            <a:r>
              <a:rPr lang="zh-TW" altLang="en-US" dirty="0" smtClean="0"/>
              <a:t>、</a:t>
            </a:r>
            <a:r>
              <a:rPr lang="zh-TW" altLang="zh-TW" dirty="0" smtClean="0"/>
              <a:t>後續活動</a:t>
            </a:r>
            <a:endParaRPr lang="zh-TW" altLang="en-US" dirty="0"/>
          </a:p>
        </p:txBody>
      </p:sp>
      <p:sp>
        <p:nvSpPr>
          <p:cNvPr id="3" name="內容版面配置區 2"/>
          <p:cNvSpPr>
            <a:spLocks noGrp="1"/>
          </p:cNvSpPr>
          <p:nvPr>
            <p:ph idx="1"/>
          </p:nvPr>
        </p:nvSpPr>
        <p:spPr>
          <a:xfrm>
            <a:off x="838200" y="1531088"/>
            <a:ext cx="10515600" cy="4986670"/>
          </a:xfrm>
        </p:spPr>
        <p:txBody>
          <a:bodyPr>
            <a:normAutofit/>
          </a:bodyPr>
          <a:lstStyle/>
          <a:p>
            <a:pPr marL="0" indent="0">
              <a:buNone/>
            </a:pPr>
            <a:r>
              <a:rPr lang="zh-TW" altLang="zh-TW" sz="3200" dirty="0"/>
              <a:t>澳門廉政公署的執法工作</a:t>
            </a:r>
            <a:r>
              <a:rPr lang="zh-TW" altLang="zh-TW" sz="3200" dirty="0" smtClean="0"/>
              <a:t>簡介</a:t>
            </a:r>
            <a:endParaRPr lang="en-US" altLang="zh-TW" sz="3200" dirty="0" smtClean="0"/>
          </a:p>
          <a:p>
            <a:r>
              <a:rPr lang="zh-TW" altLang="zh-TW" sz="3200" dirty="0"/>
              <a:t>根據《澳門特別行政區基本法》第</a:t>
            </a:r>
            <a:r>
              <a:rPr lang="en-US" altLang="zh-TW" sz="3200" dirty="0"/>
              <a:t>59</a:t>
            </a:r>
            <a:r>
              <a:rPr lang="zh-TW" altLang="zh-TW" sz="3200" dirty="0"/>
              <a:t>條的規定，澳門廉政公署獨立運作，直接向行政長官負責。</a:t>
            </a:r>
          </a:p>
          <a:p>
            <a:r>
              <a:rPr lang="zh-TW" altLang="zh-TW" sz="3200" dirty="0"/>
              <a:t>澳門廉政公署是專責調查貪污犯罪、調查涉及澳門特別行政區機關選舉和相應的選民登記之貪污犯罪及與貪污相關聯的欺詐犯罪。</a:t>
            </a:r>
          </a:p>
          <a:p>
            <a:r>
              <a:rPr lang="zh-TW" altLang="zh-TW" sz="3200" dirty="0"/>
              <a:t>廉政公署具有獨立偵查權，完成個案的偵查工作後，廉政公署會將案卷移送澳門檢察院，由檢察院決定是否作出檢控。</a:t>
            </a:r>
            <a:endParaRPr lang="zh-TW" altLang="en-US" sz="3200" dirty="0"/>
          </a:p>
        </p:txBody>
      </p:sp>
    </p:spTree>
    <p:extLst>
      <p:ext uri="{BB962C8B-B14F-4D97-AF65-F5344CB8AC3E}">
        <p14:creationId xmlns:p14="http://schemas.microsoft.com/office/powerpoint/2010/main" val="181568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390</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新細明體</vt:lpstr>
      <vt:lpstr>標楷體</vt:lpstr>
      <vt:lpstr>Arial</vt:lpstr>
      <vt:lpstr>Calibri</vt:lpstr>
      <vt:lpstr>Calibri Light</vt:lpstr>
      <vt:lpstr>Office 佈景主題</vt:lpstr>
      <vt:lpstr>中學誠信教育教材《思而行》 </vt:lpstr>
      <vt:lpstr>一、引起動機：正義女神</vt:lpstr>
      <vt:lpstr>二、個案討論：土木工程實驗室人員受賄案</vt:lpstr>
      <vt:lpstr>討論</vt:lpstr>
      <vt:lpstr>三、剪報分享</vt:lpstr>
      <vt:lpstr>討論</vt:lpstr>
      <vt:lpstr>四、單元總結</vt:lpstr>
      <vt:lpstr>五、後續活動</vt:lpstr>
    </vt:vector>
  </TitlesOfParts>
  <Company>CCAC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中學誠信教育教材《思而行》 </dc:title>
  <dc:creator>Jeffrey, Chi Hang Loi</dc:creator>
  <cp:lastModifiedBy>Kyle, Ka Heng Au</cp:lastModifiedBy>
  <cp:revision>44</cp:revision>
  <dcterms:created xsi:type="dcterms:W3CDTF">2016-08-04T03:49:49Z</dcterms:created>
  <dcterms:modified xsi:type="dcterms:W3CDTF">2016-11-29T07:44:56Z</dcterms:modified>
</cp:coreProperties>
</file>