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3"/>
  </p:handoutMasterIdLst>
  <p:sldIdLst>
    <p:sldId id="269" r:id="rId3"/>
    <p:sldId id="270" r:id="rId4"/>
    <p:sldId id="257" r:id="rId5"/>
    <p:sldId id="260" r:id="rId6"/>
    <p:sldId id="261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37"/>
    <a:srgbClr val="53A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>
      <p:cViewPr varScale="1">
        <p:scale>
          <a:sx n="124" d="100"/>
          <a:sy n="124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84031-4A75-4979-BAAA-10B995A02AC9}" type="datetimeFigureOut">
              <a:rPr lang="zh-TW" altLang="en-US" smtClean="0"/>
              <a:t>2019/8/7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6B75-D8D4-430C-AC09-5427D7606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637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XiFOEXiDI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4773;&#22659;&#19968;%20&#21451;&#24773;&#22823;&#36942;&#22825;&#65311;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ccacfs-1\Group\GCCAC\DRC\DRC-Common\DRC\&#24503;&#32946;&#36039;&#28304;&#32178;&#25945;&#26696;\201906\&#23436;&#25972;&#25945;&#26696;\&#24773;&#22659;&#20108;%20&#35242;&#24773;&#19981;&#33021;&#25512;&#65311;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ccacfs-1\Group\GCCAC\DRC\DRC-Common\DRC\&#24503;&#32946;&#36039;&#28304;&#32178;&#25945;&#26696;\201906\&#23436;&#25972;&#25945;&#26696;\&#24773;&#22659;&#19977;%20&#20154;&#24773;&#36996;&#20154;&#24773;%20&#26159;&#38750;&#35201;&#20998;&#26126;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33258;&#27584;&#21069;&#31243;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39" y="0"/>
            <a:ext cx="9144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556792"/>
            <a:ext cx="9299376" cy="4752527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完成這節課後，就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三個情境，你的選擇有沒有不一樣？如有，你認為原因為何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作出選擇時會考慮甚麼因素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世界上每個人處事都只考慮「情」，不考慮「公義」，會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變成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？相反，如果只考慮「公義」而完全忽略了「情」，你又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  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「情」，還有甚麼因素會影響公義？我們又如何不被這些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因素影響？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情」與「義」並存會產生矛盾嗎？還是可以和諧共存？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99528"/>
            <a:ext cx="7704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把這些問題帶回家</a:t>
            </a:r>
            <a:r>
              <a:rPr lang="en-US" altLang="zh-TW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157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情與義　值千金</a:t>
            </a:r>
            <a:r>
              <a:rPr lang="zh-HK" altLang="en-US" b="0" dirty="0"/>
              <a:t>♪ ♩ ♫ ♬</a:t>
            </a:r>
            <a:endParaRPr lang="zh-HK" alt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1"/>
          </a:xfrm>
        </p:spPr>
        <p:txBody>
          <a:bodyPr/>
          <a:lstStyle/>
          <a:p>
            <a:r>
              <a:rPr lang="zh-TW" altLang="en-US" dirty="0" smtClean="0"/>
              <a:t>　　</a:t>
            </a:r>
            <a:r>
              <a:rPr lang="en-US" altLang="zh-HK" dirty="0">
                <a:hlinkClick r:id="rId2"/>
              </a:rPr>
              <a:t>https://</a:t>
            </a:r>
            <a:r>
              <a:rPr lang="en-US" altLang="zh-HK" dirty="0" smtClean="0">
                <a:hlinkClick r:id="rId2"/>
              </a:rPr>
              <a:t>www.youtube.com/watch?v=qXiFOEXiDIk</a:t>
            </a:r>
            <a:endParaRPr lang="en-US" altLang="zh-HK" dirty="0" smtClean="0"/>
          </a:p>
          <a:p>
            <a:endParaRPr lang="en-US" altLang="zh-HK" dirty="0" smtClean="0"/>
          </a:p>
        </p:txBody>
      </p:sp>
      <p:sp>
        <p:nvSpPr>
          <p:cNvPr id="6" name="等腰三角形 5"/>
          <p:cNvSpPr/>
          <p:nvPr/>
        </p:nvSpPr>
        <p:spPr>
          <a:xfrm rot="5400000">
            <a:off x="648119" y="1635648"/>
            <a:ext cx="376247" cy="305350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50" r="182" b="9302"/>
          <a:stretch/>
        </p:blipFill>
        <p:spPr>
          <a:xfrm>
            <a:off x="1215812" y="2276871"/>
            <a:ext cx="6712376" cy="33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364735"/>
            <a:ext cx="8229600" cy="460648"/>
          </a:xfrm>
        </p:spPr>
        <p:txBody>
          <a:bodyPr/>
          <a:lstStyle/>
          <a:p>
            <a:pPr lvl="0"/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甚麼是「義」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864399"/>
            <a:ext cx="8229600" cy="12241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這裡所指的「義」，非「義氣」，而是「公義」、「正義」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「公義」、「正義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人們在甚麼情況下需要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「公義」、「正義」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99528"/>
            <a:ext cx="7704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想一想</a:t>
            </a:r>
            <a:r>
              <a:rPr lang="en-US" altLang="zh-TW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……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324977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甚麼是「情」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" y="3871654"/>
            <a:ext cx="8229600" cy="526441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友情、親情、愛情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78235" y="4801119"/>
            <a:ext cx="8229600" cy="110565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那麼，你認為「公義」重要嗎？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「情」又在人生中扮演甚麼角色？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293096"/>
            <a:ext cx="2956391" cy="29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99528"/>
            <a:ext cx="7704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活動「人生交叉點」</a:t>
            </a:r>
            <a:endParaRPr lang="en-US" altLang="zh-TW" sz="45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5292080" y="591943"/>
            <a:ext cx="792088" cy="792088"/>
          </a:xfrm>
          <a:prstGeom prst="donut">
            <a:avLst>
              <a:gd name="adj" fmla="val 2014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tx1"/>
              </a:solidFill>
            </a:endParaRPr>
          </a:p>
        </p:txBody>
      </p:sp>
      <p:sp>
        <p:nvSpPr>
          <p:cNvPr id="7" name="乘號 6"/>
          <p:cNvSpPr/>
          <p:nvPr/>
        </p:nvSpPr>
        <p:spPr>
          <a:xfrm>
            <a:off x="5898976" y="-110062"/>
            <a:ext cx="1224136" cy="1220507"/>
          </a:xfrm>
          <a:prstGeom prst="mathMultiply">
            <a:avLst>
              <a:gd name="adj1" fmla="val 1831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67544" y="1364735"/>
            <a:ext cx="8229600" cy="460648"/>
          </a:xfrm>
        </p:spPr>
        <p:txBody>
          <a:bodyPr/>
          <a:lstStyle/>
          <a:p>
            <a:pPr lvl="0"/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活動規則：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0"/>
          </p:nvPr>
        </p:nvSpPr>
        <p:spPr>
          <a:xfrm>
            <a:off x="467544" y="1864398"/>
            <a:ext cx="8229600" cy="451692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個不同的情境劇，「有情組」及「公義組」分別就劇中的問題作出討論，然後按各自立場輪流發言。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討論時間：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發言方式：雙方以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梅花間竹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方式闡述看法及回應對方的言論，每組可發言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次，每次發言時間為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秒。</a:t>
            </a:r>
            <a:endParaRPr lang="en-US" altLang="zh-TW" sz="24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雙方發言結束後，由「專家組」作總結角色，以第三者身份提供「專家意見」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1207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263" y="3915287"/>
            <a:ext cx="1208526" cy="225493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99528"/>
            <a:ext cx="7704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情境一：友情大過天？</a:t>
            </a:r>
            <a:endParaRPr lang="en-US" altLang="zh-TW" sz="45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38908" y="2029220"/>
            <a:ext cx="8229600" cy="141619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你無意中聽到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你最好的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正與另一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en-US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明天測驗準備作弊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的想法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rot="20469862">
            <a:off x="4612772" y="57000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616676">
            <a:off x="5277028" y="595244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endParaRPr lang="zh-TW" altLang="en-US" sz="5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 rot="616676">
            <a:off x="6050733" y="552996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</a:t>
            </a:r>
            <a:endParaRPr lang="en-US" altLang="zh-TW" sz="5400" b="1" cap="none" spc="0" dirty="0" smtClean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 rot="20485241">
            <a:off x="6905824" y="581899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 rot="1516058">
            <a:off x="7723474" y="552996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endParaRPr lang="zh-TW" altLang="en-US" sz="5400" b="1" cap="none" spc="0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 rot="1516058">
            <a:off x="8255432" y="597106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54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等腰三角形 14">
            <a:hlinkClick r:id="rId3" action="ppaction://hlinkfile"/>
          </p:cNvPr>
          <p:cNvSpPr/>
          <p:nvPr/>
        </p:nvSpPr>
        <p:spPr>
          <a:xfrm rot="5400000">
            <a:off x="6074000" y="3922669"/>
            <a:ext cx="581415" cy="471858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3" name="矩形 2"/>
          <p:cNvSpPr/>
          <p:nvPr/>
        </p:nvSpPr>
        <p:spPr>
          <a:xfrm>
            <a:off x="1994313" y="3773877"/>
            <a:ext cx="4134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點擊播放情境一</a:t>
            </a:r>
            <a:endParaRPr lang="zh-TW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2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016" y="3909174"/>
            <a:ext cx="1208526" cy="225493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99528"/>
            <a:ext cx="7704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情境二：親情不能推？</a:t>
            </a:r>
            <a:endParaRPr lang="en-US" altLang="zh-TW" sz="45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0469862">
            <a:off x="4612772" y="57000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616676">
            <a:off x="5277028" y="595244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endParaRPr lang="zh-TW" altLang="en-US" sz="5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616676">
            <a:off x="6050733" y="552996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</a:t>
            </a:r>
            <a:endParaRPr lang="en-US" altLang="zh-TW" sz="5400" b="1" cap="none" spc="0" dirty="0" smtClean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rot="20485241">
            <a:off x="6905824" y="581899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1516058">
            <a:off x="7723474" y="552996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endParaRPr lang="zh-TW" altLang="en-US" sz="5400" b="1" cap="none" spc="0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 rot="1516058">
            <a:off x="8255432" y="597106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54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idx="1"/>
          </p:nvPr>
        </p:nvSpPr>
        <p:spPr>
          <a:xfrm>
            <a:off x="468328" y="1892787"/>
            <a:ext cx="8229600" cy="141619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活動售票處任兼職的你，突然收到媽媽的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，要你幫忙替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表妹在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公司的內部系統插隊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演唱會門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6174747" y="3827613"/>
            <a:ext cx="581415" cy="471858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0" name="矩形 19"/>
          <p:cNvSpPr/>
          <p:nvPr/>
        </p:nvSpPr>
        <p:spPr>
          <a:xfrm>
            <a:off x="2044269" y="3676615"/>
            <a:ext cx="4134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點擊播放情境二</a:t>
            </a:r>
            <a:endParaRPr lang="zh-TW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31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636" y="4114516"/>
            <a:ext cx="1553532" cy="206340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512" y="224904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情境三：人情還人情　是非要分明？</a:t>
            </a:r>
            <a:endParaRPr lang="en-US" altLang="zh-TW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20469862">
            <a:off x="4612772" y="57000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616676">
            <a:off x="5277028" y="595244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endParaRPr lang="zh-TW" altLang="en-US" sz="5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rot="616676">
            <a:off x="6050733" y="552996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</a:t>
            </a:r>
            <a:endParaRPr lang="en-US" altLang="zh-TW" sz="5400" b="1" cap="none" spc="0" dirty="0" smtClean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 rot="20485241">
            <a:off x="6905824" y="581899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 rot="1516058">
            <a:off x="8255432" y="597106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54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 rot="1516058">
            <a:off x="7723474" y="552996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endParaRPr lang="zh-TW" altLang="en-US" sz="5400" b="1" cap="none" spc="0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46856" y="1762791"/>
            <a:ext cx="8697144" cy="141619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社會裏，若利用「人際關係」而達成目標，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會觸犯法例？例如：認識公職人員，幫忙繞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過正常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程序，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加快申請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3" name="等腰三角形 12"/>
          <p:cNvSpPr/>
          <p:nvPr/>
        </p:nvSpPr>
        <p:spPr>
          <a:xfrm rot="5400000">
            <a:off x="6188310" y="3764542"/>
            <a:ext cx="581415" cy="471858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14" name="矩形 13"/>
          <p:cNvSpPr/>
          <p:nvPr/>
        </p:nvSpPr>
        <p:spPr>
          <a:xfrm>
            <a:off x="2108623" y="3611617"/>
            <a:ext cx="4134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點擊播放情境三</a:t>
            </a:r>
            <a:endParaRPr lang="zh-TW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2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512" y="188808"/>
            <a:ext cx="7704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個案探討</a:t>
            </a:r>
            <a:endParaRPr lang="en-US" altLang="zh-TW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55240" y="1844824"/>
            <a:ext cx="8697144" cy="64450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微電影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自毀前程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55240" y="2489331"/>
            <a:ext cx="8229600" cy="2592288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如果遇到不公義的情況，你會怎樣做呢？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「幫到朋友，但賠上前途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」，同學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們有何看法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了「友情」與秉持「公義」，會否令主角帶來不同的結局呢？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840" y="4956685"/>
            <a:ext cx="29194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點擊播放</a:t>
            </a:r>
            <a:endParaRPr lang="zh-TW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5817428" y="5157297"/>
            <a:ext cx="467712" cy="360040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7842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769" y="3935687"/>
            <a:ext cx="3778459" cy="19353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930" y="1100777"/>
            <a:ext cx="8229600" cy="295232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公義和友情可以並存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堅持做正確的事、拒絕同流合污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維護社會公義，避免墮入法網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真正的情，可以在公義中體現出來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99528"/>
            <a:ext cx="7704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5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總 結</a:t>
            </a:r>
            <a:endParaRPr lang="en-US" altLang="zh-TW" sz="45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45544" y="431415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</a:p>
        </p:txBody>
      </p:sp>
      <p:sp>
        <p:nvSpPr>
          <p:cNvPr id="12" name="矩形 11"/>
          <p:cNvSpPr/>
          <p:nvPr/>
        </p:nvSpPr>
        <p:spPr>
          <a:xfrm>
            <a:off x="5508104" y="4314158"/>
            <a:ext cx="877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7739" y="5796356"/>
            <a:ext cx="86485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明辨是非很重要　</a:t>
            </a:r>
            <a:r>
              <a:rPr lang="zh-TW" altLang="en-US" sz="4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情義共存不難</a:t>
            </a:r>
            <a:r>
              <a:rPr lang="zh-TW" alt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曉</a:t>
            </a:r>
            <a:endParaRPr lang="zh-TW" alt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9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480</Words>
  <Application>Microsoft Office PowerPoint</Application>
  <PresentationFormat>如螢幕大小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맑은 고딕</vt:lpstr>
      <vt:lpstr>微軟正黑體</vt:lpstr>
      <vt:lpstr>新細明體</vt:lpstr>
      <vt:lpstr>Arial</vt:lpstr>
      <vt:lpstr>Calibri</vt:lpstr>
      <vt:lpstr>Wingdings</vt:lpstr>
      <vt:lpstr>Office Theme</vt:lpstr>
      <vt:lpstr>Custom Design</vt:lpstr>
      <vt:lpstr>PowerPoint 簡報</vt:lpstr>
      <vt:lpstr> 情與義　值千金♪ ♩ ♫ 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Stephanie, Man Wa Ao</cp:lastModifiedBy>
  <cp:revision>73</cp:revision>
  <dcterms:created xsi:type="dcterms:W3CDTF">2014-04-01T16:35:38Z</dcterms:created>
  <dcterms:modified xsi:type="dcterms:W3CDTF">2019-08-07T03:34:02Z</dcterms:modified>
</cp:coreProperties>
</file>