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  <p:sldId id="275" r:id="rId4"/>
    <p:sldId id="261" r:id="rId5"/>
    <p:sldId id="269" r:id="rId6"/>
    <p:sldId id="272" r:id="rId7"/>
    <p:sldId id="270" r:id="rId8"/>
    <p:sldId id="262" r:id="rId9"/>
    <p:sldId id="263" r:id="rId10"/>
    <p:sldId id="265" r:id="rId11"/>
    <p:sldId id="274" r:id="rId12"/>
  </p:sldIdLst>
  <p:sldSz cx="12192000" cy="6858000"/>
  <p:notesSz cx="6858000" cy="9144000"/>
  <p:embeddedFontLst>
    <p:embeddedFont>
      <p:font typeface="華康POP1體W7" panose="040B0709000000000000" pitchFamily="81" charset="-12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華康POP1體W7(P)" panose="040B0700000000000000" pitchFamily="82" charset="-120"/>
      <p:regular r:id="rId18"/>
    </p:embeddedFont>
    <p:embeddedFont>
      <p:font typeface="GungsuhChe" panose="02030609000101010101" pitchFamily="49" charset="-127"/>
      <p:regular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13F"/>
    <a:srgbClr val="C2384C"/>
    <a:srgbClr val="6E3A7E"/>
    <a:srgbClr val="FFFFFF"/>
    <a:srgbClr val="B581C5"/>
    <a:srgbClr val="007CB4"/>
    <a:srgbClr val="005B83"/>
    <a:srgbClr val="FFF67B"/>
    <a:srgbClr val="EA7AB2"/>
    <a:srgbClr val="65A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78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3819-1DED-42C6-A731-C8ECCED2CB1B}" type="datetimeFigureOut">
              <a:rPr lang="zh-TW" altLang="en-US" smtClean="0"/>
              <a:t>2019/8/23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B410-DF0D-4C63-B13A-A926545031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733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3819-1DED-42C6-A731-C8ECCED2CB1B}" type="datetimeFigureOut">
              <a:rPr lang="zh-TW" altLang="en-US" smtClean="0"/>
              <a:t>2019/8/23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B410-DF0D-4C63-B13A-A926545031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01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3819-1DED-42C6-A731-C8ECCED2CB1B}" type="datetimeFigureOut">
              <a:rPr lang="zh-TW" altLang="en-US" smtClean="0"/>
              <a:t>2019/8/23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B410-DF0D-4C63-B13A-A926545031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587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3819-1DED-42C6-A731-C8ECCED2CB1B}" type="datetimeFigureOut">
              <a:rPr lang="zh-TW" altLang="en-US" smtClean="0"/>
              <a:t>2019/8/23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B410-DF0D-4C63-B13A-A926545031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78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3819-1DED-42C6-A731-C8ECCED2CB1B}" type="datetimeFigureOut">
              <a:rPr lang="zh-TW" altLang="en-US" smtClean="0"/>
              <a:t>2019/8/23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B410-DF0D-4C63-B13A-A926545031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604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3819-1DED-42C6-A731-C8ECCED2CB1B}" type="datetimeFigureOut">
              <a:rPr lang="zh-TW" altLang="en-US" smtClean="0"/>
              <a:t>2019/8/23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B410-DF0D-4C63-B13A-A926545031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436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3819-1DED-42C6-A731-C8ECCED2CB1B}" type="datetimeFigureOut">
              <a:rPr lang="zh-TW" altLang="en-US" smtClean="0"/>
              <a:t>2019/8/23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B410-DF0D-4C63-B13A-A926545031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101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3819-1DED-42C6-A731-C8ECCED2CB1B}" type="datetimeFigureOut">
              <a:rPr lang="zh-TW" altLang="en-US" smtClean="0"/>
              <a:t>2019/8/23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B410-DF0D-4C63-B13A-A926545031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85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3819-1DED-42C6-A731-C8ECCED2CB1B}" type="datetimeFigureOut">
              <a:rPr lang="zh-TW" altLang="en-US" smtClean="0"/>
              <a:t>2019/8/23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B410-DF0D-4C63-B13A-A926545031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031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3819-1DED-42C6-A731-C8ECCED2CB1B}" type="datetimeFigureOut">
              <a:rPr lang="zh-TW" altLang="en-US" smtClean="0"/>
              <a:t>2019/8/23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B410-DF0D-4C63-B13A-A926545031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489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3819-1DED-42C6-A731-C8ECCED2CB1B}" type="datetimeFigureOut">
              <a:rPr lang="zh-TW" altLang="en-US" smtClean="0"/>
              <a:t>2019/8/23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B410-DF0D-4C63-B13A-A926545031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173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43819-1DED-42C6-A731-C8ECCED2CB1B}" type="datetimeFigureOut">
              <a:rPr lang="zh-TW" altLang="en-US" smtClean="0"/>
              <a:t>2019/8/23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CB410-DF0D-4C63-B13A-A926545031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38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6.png"/><Relationship Id="rId5" Type="http://schemas.openxmlformats.org/officeDocument/2006/relationships/image" Target="../media/image9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12.png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6" y="361244"/>
            <a:ext cx="12192236" cy="574604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11923" y="4809067"/>
            <a:ext cx="3567917" cy="8466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zh-TW" altLang="en-US" sz="600" b="1" dirty="0" smtClean="0">
                <a:ln w="19050">
                  <a:solidFill>
                    <a:srgbClr val="005B83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華康POP1體W7" panose="040B0709000000000000" pitchFamily="81" charset="-120"/>
                <a:ea typeface="華康POP1體W7" panose="040B0709000000000000" pitchFamily="81" charset="-120"/>
              </a:rPr>
              <a:t>迷你威廉</a:t>
            </a:r>
            <a:endParaRPr lang="zh-TW" altLang="en-US" sz="600" b="1" cap="none" spc="0" dirty="0">
              <a:ln w="19050">
                <a:solidFill>
                  <a:srgbClr val="005B83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02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4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FFFFFF">
              <a:alpha val="7098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5B83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 總 結</a:t>
            </a:r>
            <a:endParaRPr lang="zh-TW" altLang="en-US" dirty="0">
              <a:solidFill>
                <a:srgbClr val="005B83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  <p:sp>
        <p:nvSpPr>
          <p:cNvPr id="5" name="內容版面配置區 5"/>
          <p:cNvSpPr>
            <a:spLocks noGrp="1"/>
          </p:cNvSpPr>
          <p:nvPr>
            <p:ph idx="1"/>
          </p:nvPr>
        </p:nvSpPr>
        <p:spPr>
          <a:xfrm>
            <a:off x="838199" y="1825625"/>
            <a:ext cx="10737915" cy="4351338"/>
          </a:xfrm>
          <a:solidFill>
            <a:srgbClr val="FFFFFF">
              <a:alpha val="70980"/>
            </a:srgbClr>
          </a:solidFill>
        </p:spPr>
        <p:txBody>
          <a:bodyPr>
            <a:normAutofit/>
          </a:bodyPr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dirty="0" smtClean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切勿因貪念而做錯事；</a:t>
            </a:r>
            <a:endParaRPr lang="en-US" altLang="zh-TW" sz="3200" dirty="0" smtClean="0">
              <a:solidFill>
                <a:srgbClr val="007CB4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dirty="0" smtClean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即使犯錯，也應該誠實認錯，坦白說出真相，作出補救；</a:t>
            </a:r>
            <a:endParaRPr lang="en-US" altLang="zh-TW" sz="3200" dirty="0" smtClean="0">
              <a:solidFill>
                <a:srgbClr val="007CB4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dirty="0" smtClean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唯有誠實</a:t>
            </a:r>
            <a:r>
              <a:rPr lang="zh-TW" altLang="en-US" sz="3200" dirty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和</a:t>
            </a:r>
            <a:r>
              <a:rPr lang="zh-TW" altLang="en-US" sz="3200" dirty="0" smtClean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廉潔的人才能獲得</a:t>
            </a:r>
            <a:r>
              <a:rPr lang="zh-TW" altLang="en-US" sz="3200" dirty="0" smtClean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大家信任和</a:t>
            </a:r>
            <a:r>
              <a:rPr lang="zh-TW" altLang="en-US" sz="3200" dirty="0" smtClean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尊重；</a:t>
            </a:r>
            <a:endParaRPr lang="en-US" altLang="zh-TW" sz="3200" dirty="0" smtClean="0">
              <a:solidFill>
                <a:srgbClr val="007CB4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dirty="0" smtClean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我們應從日常生活中做起！</a:t>
            </a:r>
            <a:endParaRPr lang="zh-TW" altLang="en-US" sz="3200" dirty="0">
              <a:solidFill>
                <a:srgbClr val="007CB4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742" y="3689158"/>
            <a:ext cx="1967029" cy="316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7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6" t="-13" r="21137" b="1"/>
          <a:stretch/>
        </p:blipFill>
        <p:spPr>
          <a:xfrm>
            <a:off x="2960369" y="0"/>
            <a:ext cx="6429067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937423" y="129309"/>
            <a:ext cx="27286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600" b="1" cap="none" spc="0" dirty="0" smtClean="0">
                <a:ln w="22225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華康POP1體W7(P)" panose="040B0700000000000000" pitchFamily="82" charset="-120"/>
                <a:ea typeface="華康POP1體W7(P)" panose="040B0700000000000000" pitchFamily="82" charset="-120"/>
              </a:rPr>
              <a:t>承諾書</a:t>
            </a:r>
            <a:endParaRPr lang="zh-TW" altLang="en-US" sz="6600" b="1" cap="none" spc="0" dirty="0">
              <a:ln w="22225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70" b="98896" l="0" r="100000">
                        <a14:foregroundMark x1="45016" y1="8196" x2="45016" y2="8196"/>
                        <a14:foregroundMark x1="9770" y1="41667" x2="9770" y2="41667"/>
                        <a14:foregroundMark x1="8918" y1="50219" x2="8918" y2="50219"/>
                        <a14:foregroundMark x1="8066" y1="57429" x2="8066" y2="57429"/>
                        <a14:foregroundMark x1="7214" y1="52961" x2="7214" y2="52961"/>
                        <a14:foregroundMark x1="8066" y1="41310" x2="8066" y2="41310"/>
                        <a14:foregroundMark x1="9287" y1="39501" x2="9287" y2="39501"/>
                        <a14:foregroundMark x1="6731" y1="46765" x2="6731" y2="46765"/>
                        <a14:foregroundMark x1="7214" y1="46765" x2="8066" y2="41310"/>
                        <a14:foregroundMark x1="6561" y1="46217" x2="7583" y2="41667"/>
                        <a14:foregroundMark x1="9940" y1="60499" x2="9940" y2="60499"/>
                        <a14:foregroundMark x1="9770" y1="60225" x2="6561" y2="53152"/>
                        <a14:backgroundMark x1="75433" y1="78427" x2="75433" y2="78427"/>
                        <a14:backgroundMark x1="58563" y1="64967" x2="58563" y2="64967"/>
                        <a14:backgroundMark x1="62993" y1="59868" x2="62993" y2="59868"/>
                        <a14:backgroundMark x1="57910" y1="18202" x2="57910" y2="18202"/>
                        <a14:backgroundMark x1="62823" y1="23109" x2="62823" y2="23109"/>
                        <a14:backgroundMark x1="67254" y1="18832" x2="67254" y2="18832"/>
                        <a14:backgroundMark x1="72603" y1="67329" x2="72603" y2="67329"/>
                        <a14:backgroundMark x1="8219" y1="20751" x2="8219" y2="20751"/>
                        <a14:backgroundMark x1="4338" y1="37969" x2="4338" y2="37969"/>
                        <a14:backgroundMark x1="5479" y1="8609" x2="5479" y2="8609"/>
                        <a14:backgroundMark x1="1826" y1="43929" x2="1826" y2="4392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068668" y="5512574"/>
            <a:ext cx="1305621" cy="135254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84" b="95340" l="0" r="96594">
                        <a14:backgroundMark x1="53916" y1="81880" x2="53916" y2="81880"/>
                        <a14:backgroundMark x1="54702" y1="72615" x2="54702" y2="72615"/>
                        <a14:backgroundMark x1="75662" y1="66968" x2="75662" y2="66968"/>
                        <a14:backgroundMark x1="83959" y1="65515" x2="83959" y2="65515"/>
                        <a14:backgroundMark x1="72285" y1="74534" x2="72285" y2="74534"/>
                        <a14:backgroundMark x1="60873" y1="77522" x2="60873" y2="77522"/>
                        <a14:backgroundMark x1="88035" y1="30400" x2="88035" y2="30400"/>
                        <a14:backgroundMark x1="80582" y1="27467" x2="80582" y2="27467"/>
                        <a14:backgroundMark x1="69898" y1="76179" x2="69898" y2="761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358359" y="5493828"/>
            <a:ext cx="1363375" cy="144814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8" b="97025" l="0" r="100000">
                        <a14:foregroundMark x1="34856" y1="67576" x2="34856" y2="67576"/>
                        <a14:foregroundMark x1="46000" y1="66829" x2="46000" y2="66829"/>
                        <a14:foregroundMark x1="41914" y1="66829" x2="41914" y2="66829"/>
                        <a14:foregroundMark x1="35267" y1="51752" x2="35267" y2="51752"/>
                        <a14:foregroundMark x1="37418" y1="88369" x2="37418" y2="88369"/>
                        <a14:foregroundMark x1="40633" y1="82165" x2="40633" y2="82165"/>
                        <a14:foregroundMark x1="41262" y1="79408" x2="41262" y2="79408"/>
                        <a14:foregroundMark x1="38941" y1="74555" x2="38941" y2="74555"/>
                        <a14:foregroundMark x1="36137" y1="69213" x2="36137" y2="69213"/>
                        <a14:foregroundMark x1="35509" y1="73779" x2="35509" y2="73779"/>
                        <a14:foregroundMark x1="41262" y1="64360" x2="41262" y2="64360"/>
                        <a14:foregroundMark x1="38941" y1="57955" x2="38941" y2="57955"/>
                        <a14:foregroundMark x1="36790" y1="57209" x2="36790" y2="57209"/>
                        <a14:foregroundMark x1="36790" y1="57209" x2="36790" y2="57209"/>
                        <a14:foregroundMark x1="67972" y1="84262" x2="67972" y2="84262"/>
                        <a14:foregroundMark x1="71839" y1="78087" x2="71839" y2="78087"/>
                        <a14:foregroundMark x1="72710" y1="73033" x2="72710" y2="73033"/>
                        <a14:foregroundMark x1="72081" y1="77312" x2="72081" y2="77312"/>
                        <a14:foregroundMark x1="70800" y1="80184" x2="70800" y2="80184"/>
                        <a14:foregroundMark x1="85642" y1="21166" x2="85642" y2="21166"/>
                        <a14:foregroundMark x1="86923" y1="13728" x2="86923" y2="13728"/>
                        <a14:foregroundMark x1="78245" y1="4279" x2="78245" y2="4279"/>
                        <a14:foregroundMark x1="86681" y1="8587" x2="86681" y2="8587"/>
                        <a14:foregroundMark x1="83225" y1="5256" x2="83225" y2="5256"/>
                        <a14:foregroundMark x1="40875" y1="70448" x2="40875" y2="70448"/>
                        <a14:foregroundMark x1="39594" y1="74268" x2="39594" y2="74268"/>
                        <a14:foregroundMark x1="44332" y1="71683" x2="44332" y2="71683"/>
                        <a14:foregroundMark x1="35509" y1="56921" x2="35509" y2="56921"/>
                        <a14:foregroundMark x1="33744" y1="54337" x2="33744" y2="54337"/>
                        <a14:foregroundMark x1="38458" y1="53303" x2="38458" y2="53303"/>
                        <a14:foregroundMark x1="44332" y1="60425" x2="44332" y2="60425"/>
                        <a14:foregroundMark x1="37032" y1="84262" x2="37032" y2="84262"/>
                        <a14:foregroundMark x1="36790" y1="64072" x2="36790" y2="64072"/>
                        <a14:foregroundMark x1="35896" y1="63785" x2="35896" y2="63785"/>
                        <a14:foregroundMark x1="35896" y1="60999" x2="35896" y2="60999"/>
                        <a14:foregroundMark x1="39352" y1="60999" x2="39352" y2="60999"/>
                        <a14:backgroundMark x1="95262" y1="61976" x2="95262" y2="61976"/>
                        <a14:backgroundMark x1="98066" y1="51752" x2="98066" y2="51752"/>
                        <a14:backgroundMark x1="80539" y1="75744" x2="80539" y2="75744"/>
                        <a14:backgroundMark x1="92871" y1="17620" x2="92871" y2="17620"/>
                        <a14:backgroundMark x1="96339" y1="24256" x2="96339" y2="2425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69"/>
          <a:stretch/>
        </p:blipFill>
        <p:spPr>
          <a:xfrm rot="5400000">
            <a:off x="5511399" y="5616647"/>
            <a:ext cx="1327004" cy="1155703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3289358" y="1320987"/>
            <a:ext cx="5905441" cy="3947080"/>
          </a:xfrm>
          <a:prstGeom prst="roundRect">
            <a:avLst>
              <a:gd name="adj" fmla="val 7377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en-US" altLang="zh-TW" sz="2600" dirty="0" smtClean="0">
              <a:solidFill>
                <a:schemeClr val="tx1"/>
              </a:solidFill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600" dirty="0" smtClean="0">
                <a:solidFill>
                  <a:schemeClr val="tx1"/>
                </a:solidFill>
                <a:latin typeface="華康POP1體W7(P)" panose="040B0700000000000000" pitchFamily="82" charset="-120"/>
                <a:ea typeface="華康POP1體W7(P)" panose="040B0700000000000000" pitchFamily="82" charset="-120"/>
              </a:rPr>
              <a:t>我的名字是＿＿＿＿＿，</a:t>
            </a:r>
            <a:endParaRPr lang="en-US" altLang="zh-TW" sz="2600" dirty="0" smtClean="0">
              <a:solidFill>
                <a:schemeClr val="tx1"/>
              </a:solidFill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600" dirty="0" smtClean="0">
                <a:solidFill>
                  <a:schemeClr val="tx1"/>
                </a:solidFill>
                <a:latin typeface="華康POP1體W7(P)" panose="040B0700000000000000" pitchFamily="82" charset="-120"/>
                <a:ea typeface="華康POP1體W7(P)" panose="040B0700000000000000" pitchFamily="82" charset="-120"/>
              </a:rPr>
              <a:t>今年＿＿＿＿歲，</a:t>
            </a:r>
            <a:endParaRPr lang="en-US" altLang="zh-TW" sz="2600" dirty="0" smtClean="0">
              <a:solidFill>
                <a:schemeClr val="tx1"/>
              </a:solidFill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600" dirty="0">
                <a:solidFill>
                  <a:schemeClr val="tx1"/>
                </a:solidFill>
                <a:latin typeface="華康POP1體W7(P)" panose="040B0700000000000000" pitchFamily="82" charset="-120"/>
                <a:ea typeface="華康POP1體W7(P)" panose="040B0700000000000000" pitchFamily="82" charset="-120"/>
              </a:rPr>
              <a:t>我</a:t>
            </a:r>
            <a:r>
              <a:rPr lang="zh-TW" altLang="en-US" sz="2600" dirty="0" smtClean="0">
                <a:solidFill>
                  <a:schemeClr val="tx1"/>
                </a:solidFill>
                <a:latin typeface="華康POP1體W7(P)" panose="040B0700000000000000" pitchFamily="82" charset="-120"/>
                <a:ea typeface="華康POP1體W7(P)" panose="040B0700000000000000" pitchFamily="82" charset="-120"/>
              </a:rPr>
              <a:t>承諾，以後要做一個</a:t>
            </a:r>
            <a:endParaRPr lang="en-US" altLang="zh-TW" sz="2600" dirty="0" smtClean="0">
              <a:solidFill>
                <a:schemeClr val="tx1"/>
              </a:solidFill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600" dirty="0" smtClean="0">
                <a:solidFill>
                  <a:schemeClr val="tx1"/>
                </a:solidFill>
                <a:latin typeface="華康POP1體W7(P)" panose="040B0700000000000000" pitchFamily="82" charset="-120"/>
                <a:ea typeface="華康POP1體W7(P)" panose="040B0700000000000000" pitchFamily="82" charset="-120"/>
              </a:rPr>
              <a:t>誠實不貪的孩子。</a:t>
            </a:r>
            <a:endParaRPr lang="zh-TW" altLang="en-US" sz="2600" dirty="0">
              <a:solidFill>
                <a:schemeClr val="tx1"/>
              </a:solidFill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222" l="2318" r="96026">
                        <a14:foregroundMark x1="12252" y1="40719" x2="12252" y2="40719"/>
                        <a14:foregroundMark x1="18212" y1="43713" x2="18212" y2="43713"/>
                        <a14:foregroundMark x1="23510" y1="40120" x2="23510" y2="40120"/>
                        <a14:foregroundMark x1="28477" y1="40719" x2="28477" y2="40719"/>
                        <a14:foregroundMark x1="43377" y1="38323" x2="43377" y2="38323"/>
                        <a14:foregroundMark x1="77152" y1="34731" x2="77152" y2="34731"/>
                        <a14:foregroundMark x1="61258" y1="52096" x2="61258" y2="52096"/>
                        <a14:foregroundMark x1="59934" y1="62275" x2="59934" y2="62275"/>
                        <a14:foregroundMark x1="49338" y1="38922" x2="49338" y2="38922"/>
                        <a14:foregroundMark x1="43377" y1="37725" x2="43377" y2="37725"/>
                        <a14:foregroundMark x1="13907" y1="31737" x2="13907" y2="31737"/>
                        <a14:foregroundMark x1="12583" y1="49701" x2="12583" y2="49701"/>
                        <a14:foregroundMark x1="12914" y1="56886" x2="12914" y2="56886"/>
                        <a14:foregroundMark x1="19868" y1="58683" x2="19868" y2="58683"/>
                        <a14:foregroundMark x1="18543" y1="46707" x2="18543" y2="46707"/>
                        <a14:foregroundMark x1="22185" y1="44910" x2="22185" y2="44910"/>
                        <a14:foregroundMark x1="23510" y1="45509" x2="23510" y2="45509"/>
                        <a14:foregroundMark x1="23510" y1="52695" x2="23510" y2="52695"/>
                        <a14:foregroundMark x1="30132" y1="48503" x2="30132" y2="48503"/>
                        <a14:foregroundMark x1="28477" y1="49701" x2="28477" y2="49701"/>
                        <a14:foregroundMark x1="12252" y1="42515" x2="12252" y2="42515"/>
                        <a14:foregroundMark x1="9934" y1="57485" x2="9934" y2="57485"/>
                        <a14:foregroundMark x1="37748" y1="40120" x2="37748" y2="40120"/>
                        <a14:foregroundMark x1="70530" y1="38922" x2="70530" y2="38922"/>
                        <a14:foregroundMark x1="61589" y1="38922" x2="61589" y2="38922"/>
                        <a14:foregroundMark x1="45364" y1="50299" x2="45364" y2="50299"/>
                        <a14:foregroundMark x1="67881" y1="49701" x2="67881" y2="49701"/>
                        <a14:foregroundMark x1="40066" y1="52695" x2="40066" y2="52695"/>
                        <a14:foregroundMark x1="34437" y1="52096" x2="34437" y2="52096"/>
                        <a14:foregroundMark x1="52649" y1="50898" x2="52649" y2="50898"/>
                        <a14:foregroundMark x1="72185" y1="53293" x2="72185" y2="53293"/>
                        <a14:foregroundMark x1="72517" y1="61677" x2="72517" y2="61677"/>
                        <a14:foregroundMark x1="37417" y1="62874" x2="37417" y2="62874"/>
                        <a14:foregroundMark x1="34768" y1="61078" x2="34768" y2="61078"/>
                        <a14:foregroundMark x1="40397" y1="60479" x2="40397" y2="60479"/>
                        <a14:foregroundMark x1="45364" y1="61677" x2="45364" y2="61677"/>
                        <a14:foregroundMark x1="51656" y1="61677" x2="51656" y2="61677"/>
                        <a14:foregroundMark x1="59272" y1="35329" x2="59272" y2="35329"/>
                        <a14:foregroundMark x1="55298" y1="37725" x2="55298" y2="37725"/>
                        <a14:foregroundMark x1="55629" y1="41317" x2="55629" y2="41317"/>
                        <a14:foregroundMark x1="71523" y1="41317" x2="71523" y2="41317"/>
                        <a14:foregroundMark x1="64238" y1="34132" x2="64238" y2="34132"/>
                        <a14:foregroundMark x1="37086" y1="36527" x2="37086" y2="36527"/>
                        <a14:foregroundMark x1="40397" y1="29940" x2="40397" y2="29940"/>
                        <a14:foregroundMark x1="35762" y1="28144" x2="35762" y2="28144"/>
                        <a14:foregroundMark x1="71523" y1="28144" x2="71523" y2="28144"/>
                        <a14:foregroundMark x1="67550" y1="29341" x2="67550" y2="29341"/>
                        <a14:foregroundMark x1="62914" y1="29341" x2="62914" y2="29341"/>
                        <a14:foregroundMark x1="58940" y1="28743" x2="58940" y2="28743"/>
                        <a14:foregroundMark x1="55629" y1="28743" x2="55629" y2="28743"/>
                        <a14:foregroundMark x1="53642" y1="28743" x2="53642" y2="28743"/>
                        <a14:foregroundMark x1="50993" y1="28144" x2="50993" y2="28144"/>
                        <a14:foregroundMark x1="76821" y1="34731" x2="76821" y2="34731"/>
                        <a14:foregroundMark x1="77815" y1="37126" x2="77815" y2="37126"/>
                        <a14:foregroundMark x1="78808" y1="52695" x2="78808" y2="52695"/>
                        <a14:foregroundMark x1="76490" y1="59281" x2="76490" y2="59281"/>
                        <a14:foregroundMark x1="61258" y1="48503" x2="61258" y2="48503"/>
                        <a14:foregroundMark x1="68874" y1="53892" x2="68874" y2="53892"/>
                        <a14:foregroundMark x1="71854" y1="56287" x2="71854" y2="56287"/>
                        <a14:foregroundMark x1="51325" y1="56886" x2="51325" y2="56886"/>
                        <a14:foregroundMark x1="35762" y1="48503" x2="35762" y2="48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78501">
            <a:off x="7609562" y="4482063"/>
            <a:ext cx="1812863" cy="912838"/>
          </a:xfrm>
          <a:prstGeom prst="rect">
            <a:avLst/>
          </a:prstGeom>
        </p:spPr>
      </p:pic>
      <p:sp>
        <p:nvSpPr>
          <p:cNvPr id="14" name="五角星形 13"/>
          <p:cNvSpPr/>
          <p:nvPr/>
        </p:nvSpPr>
        <p:spPr>
          <a:xfrm rot="20604189">
            <a:off x="3738881" y="1463643"/>
            <a:ext cx="514350" cy="514350"/>
          </a:xfrm>
          <a:prstGeom prst="star5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五角星形 14"/>
          <p:cNvSpPr/>
          <p:nvPr/>
        </p:nvSpPr>
        <p:spPr>
          <a:xfrm rot="1843827">
            <a:off x="7633126" y="4590648"/>
            <a:ext cx="514350" cy="514350"/>
          </a:xfrm>
          <a:prstGeom prst="star5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05" b="98629" l="4392" r="95608">
                        <a14:foregroundMark x1="14957" y1="63322" x2="14957" y2="63322"/>
                        <a14:foregroundMark x1="11522" y1="61595" x2="11522" y2="61595"/>
                        <a14:foregroundMark x1="14260" y1="66255" x2="14260" y2="66255"/>
                        <a14:foregroundMark x1="16327" y1="66776" x2="16327" y2="66776"/>
                        <a14:foregroundMark x1="11522" y1="65049" x2="11522" y2="65049"/>
                        <a14:foregroundMark x1="10152" y1="66502" x2="10152" y2="66502"/>
                        <a14:foregroundMark x1="8938" y1="63322" x2="8938" y2="63322"/>
                        <a14:foregroundMark x1="8938" y1="61595" x2="8938" y2="61595"/>
                        <a14:foregroundMark x1="9455" y1="58224" x2="9455" y2="58224"/>
                        <a14:foregroundMark x1="10307" y1="57511" x2="10307" y2="57511"/>
                        <a14:backgroundMark x1="47791" y1="83087" x2="47791" y2="83087"/>
                        <a14:backgroundMark x1="71015" y1="81880" x2="71015" y2="81880"/>
                        <a14:backgroundMark x1="63214" y1="83087" x2="63214" y2="83087"/>
                        <a14:backgroundMark x1="67140" y1="81168" x2="67140" y2="81168"/>
                        <a14:backgroundMark x1="91501" y1="66776" x2="91501" y2="6677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676411" y="5439568"/>
            <a:ext cx="1589932" cy="1498557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801" b="100000" l="0" r="100000">
                        <a14:backgroundMark x1="44862" y1="94260" x2="44862" y2="94260"/>
                        <a14:backgroundMark x1="57839" y1="85650" x2="57839" y2="85650"/>
                        <a14:backgroundMark x1="56690" y1="91571" x2="56690" y2="91571"/>
                        <a14:backgroundMark x1="71965" y1="76224" x2="71965" y2="76224"/>
                        <a14:backgroundMark x1="96070" y1="80213" x2="96070" y2="80213"/>
                        <a14:backgroundMark x1="90611" y1="28936" x2="90611" y2="28936"/>
                        <a14:backgroundMark x1="95633" y1="63617" x2="95633" y2="63617"/>
                        <a14:backgroundMark x1="95633" y1="36383" x2="95633" y2="36383"/>
                        <a14:backgroundMark x1="96943" y1="32979" x2="96943" y2="32979"/>
                        <a14:backgroundMark x1="96070" y1="31489" x2="96070" y2="31489"/>
                        <a14:backgroundMark x1="94978" y1="30426" x2="94978" y2="30426"/>
                        <a14:backgroundMark x1="93013" y1="32979" x2="93013" y2="32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11"/>
          <a:stretch/>
        </p:blipFill>
        <p:spPr>
          <a:xfrm rot="5400000">
            <a:off x="8052394" y="5527642"/>
            <a:ext cx="1293562" cy="1380516"/>
          </a:xfrm>
          <a:prstGeom prst="rect">
            <a:avLst/>
          </a:prstGeom>
        </p:spPr>
      </p:pic>
      <p:sp>
        <p:nvSpPr>
          <p:cNvPr id="2" name="圓角矩形 1"/>
          <p:cNvSpPr/>
          <p:nvPr/>
        </p:nvSpPr>
        <p:spPr>
          <a:xfrm>
            <a:off x="7063740" y="1640446"/>
            <a:ext cx="1841767" cy="2524282"/>
          </a:xfrm>
          <a:prstGeom prst="roundRect">
            <a:avLst>
              <a:gd name="adj" fmla="val 913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ysClr val="windowText" lastClr="00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315930" y="416806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華康POP1體W7" panose="040B0709000000000000" pitchFamily="81" charset="-120"/>
                <a:ea typeface="華康POP1體W7" panose="040B0709000000000000" pitchFamily="81" charset="-120"/>
              </a:rPr>
              <a:t>我的自畫像</a:t>
            </a:r>
            <a:endParaRPr lang="zh-TW" altLang="en-US" dirty="0"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42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FFFF">
              <a:alpha val="70980"/>
            </a:srgbClr>
          </a:solidFill>
        </p:spPr>
        <p:txBody>
          <a:bodyPr/>
          <a:lstStyle/>
          <a:p>
            <a:r>
              <a:rPr lang="zh-TW" altLang="en-US" dirty="0" smtClean="0">
                <a:solidFill>
                  <a:srgbClr val="005B83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  先想一想</a:t>
            </a:r>
            <a:r>
              <a:rPr lang="en-US" altLang="zh-TW" dirty="0" smtClean="0">
                <a:solidFill>
                  <a:srgbClr val="005B83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……</a:t>
            </a:r>
            <a:endParaRPr lang="zh-TW" altLang="en-US" dirty="0">
              <a:solidFill>
                <a:srgbClr val="005B83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1934" y="2096040"/>
            <a:ext cx="10521244" cy="3154690"/>
          </a:xfrm>
          <a:prstGeom prst="rect">
            <a:avLst/>
          </a:prstGeom>
          <a:solidFill>
            <a:srgbClr val="FFFFF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51934" y="2673596"/>
            <a:ext cx="10515600" cy="2164875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 smtClean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何謂「誠實」？</a:t>
            </a:r>
            <a:r>
              <a:rPr lang="zh-TW" altLang="zh-TW" sz="3600" dirty="0" smtClean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你認為怎樣</a:t>
            </a:r>
            <a:r>
              <a:rPr lang="zh-TW" altLang="zh-TW" sz="3600" dirty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才是一個誠實的人？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zh-TW" sz="3600" dirty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不誠實會有甚麼後果</a:t>
            </a:r>
            <a:r>
              <a:rPr lang="zh-TW" altLang="zh-TW" sz="3600" dirty="0" smtClean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？</a:t>
            </a:r>
            <a:endParaRPr lang="en-US" altLang="zh-TW" sz="3600" dirty="0" smtClean="0">
              <a:solidFill>
                <a:srgbClr val="007CB4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endParaRPr lang="zh-TW" altLang="zh-TW" sz="3600" dirty="0">
              <a:solidFill>
                <a:srgbClr val="007CB4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366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4"/>
          <p:cNvSpPr txBox="1">
            <a:spLocks/>
          </p:cNvSpPr>
          <p:nvPr/>
        </p:nvSpPr>
        <p:spPr>
          <a:xfrm>
            <a:off x="0" y="1"/>
            <a:ext cx="12192000" cy="85725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005B83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　工作紙一、請把誠實的行為填上顏色，讓彩虹充滿色彩</a:t>
            </a:r>
            <a:endParaRPr lang="zh-TW" altLang="en-US" sz="4000" dirty="0">
              <a:solidFill>
                <a:srgbClr val="005B83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" t="5546" r="9003" b="3360"/>
          <a:stretch/>
        </p:blipFill>
        <p:spPr>
          <a:xfrm>
            <a:off x="1844039" y="914401"/>
            <a:ext cx="8503921" cy="590550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rot="19023985">
            <a:off x="3754179" y="2091630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" panose="040B0709000000000000" pitchFamily="81" charset="-120"/>
                <a:ea typeface="華康POP1體W7" panose="040B0709000000000000" pitchFamily="81" charset="-120"/>
              </a:rPr>
              <a:t>不說謊話</a:t>
            </a:r>
            <a:endParaRPr lang="zh-TW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  <p:sp>
        <p:nvSpPr>
          <p:cNvPr id="11" name="矩形 10"/>
          <p:cNvSpPr/>
          <p:nvPr/>
        </p:nvSpPr>
        <p:spPr>
          <a:xfrm rot="19023985">
            <a:off x="4537116" y="2364802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" panose="040B0709000000000000" pitchFamily="81" charset="-120"/>
                <a:ea typeface="華康POP1體W7" panose="040B0709000000000000" pitchFamily="81" charset="-120"/>
              </a:rPr>
              <a:t>不貪心</a:t>
            </a:r>
            <a:endParaRPr lang="zh-TW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  <p:sp>
        <p:nvSpPr>
          <p:cNvPr id="12" name="矩形 11"/>
          <p:cNvSpPr/>
          <p:nvPr/>
        </p:nvSpPr>
        <p:spPr>
          <a:xfrm rot="19334223">
            <a:off x="4922967" y="2765810"/>
            <a:ext cx="142583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" panose="040B0709000000000000" pitchFamily="81" charset="-120"/>
                <a:ea typeface="華康POP1體W7" panose="040B0709000000000000" pitchFamily="81" charset="-120"/>
              </a:rPr>
              <a:t>不作弊</a:t>
            </a:r>
            <a:endParaRPr lang="zh-TW" alt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  <p:sp>
        <p:nvSpPr>
          <p:cNvPr id="13" name="矩形 12"/>
          <p:cNvSpPr/>
          <p:nvPr/>
        </p:nvSpPr>
        <p:spPr>
          <a:xfrm rot="20107792">
            <a:off x="5587612" y="3304802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" panose="040B0709000000000000" pitchFamily="81" charset="-120"/>
                <a:ea typeface="華康POP1體W7" panose="040B0709000000000000" pitchFamily="81" charset="-120"/>
              </a:rPr>
              <a:t>路不拾遺</a:t>
            </a:r>
            <a:endParaRPr lang="zh-TW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  <p:sp>
        <p:nvSpPr>
          <p:cNvPr id="14" name="矩形 13"/>
          <p:cNvSpPr/>
          <p:nvPr/>
        </p:nvSpPr>
        <p:spPr>
          <a:xfrm rot="20686162">
            <a:off x="6361451" y="3730731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" panose="040B0709000000000000" pitchFamily="81" charset="-120"/>
                <a:ea typeface="華康POP1體W7" panose="040B0709000000000000" pitchFamily="81" charset="-120"/>
              </a:rPr>
              <a:t>不欺騙</a:t>
            </a:r>
            <a:endParaRPr lang="zh-TW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71554" y="5033845"/>
            <a:ext cx="269817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" panose="040B0709000000000000" pitchFamily="81" charset="-120"/>
                <a:ea typeface="華康POP1體W7" panose="040B0709000000000000" pitchFamily="81" charset="-120"/>
              </a:rPr>
              <a:t>做錯事坦白承認</a:t>
            </a:r>
            <a:endParaRPr lang="zh-TW" alt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  <p:sp>
        <p:nvSpPr>
          <p:cNvPr id="16" name="矩形 15"/>
          <p:cNvSpPr/>
          <p:nvPr/>
        </p:nvSpPr>
        <p:spPr>
          <a:xfrm rot="21064058">
            <a:off x="6646454" y="4310845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POP1體W7" panose="040B0709000000000000" pitchFamily="81" charset="-120"/>
                <a:ea typeface="華康POP1體W7" panose="040B0709000000000000" pitchFamily="81" charset="-120"/>
              </a:rPr>
              <a:t>不偷東西</a:t>
            </a:r>
            <a:endParaRPr lang="zh-TW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647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FFFFFF">
              <a:alpha val="7098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5B83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　不誠實會有甚麼後果？</a:t>
            </a:r>
            <a:endParaRPr lang="zh-TW" altLang="en-US" dirty="0">
              <a:solidFill>
                <a:srgbClr val="005B83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4756" y="1690688"/>
            <a:ext cx="10521244" cy="4371445"/>
          </a:xfrm>
          <a:prstGeom prst="rect">
            <a:avLst/>
          </a:prstGeom>
          <a:solidFill>
            <a:srgbClr val="FFFFF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內容版面配置區 5"/>
          <p:cNvSpPr>
            <a:spLocks noGrp="1"/>
          </p:cNvSpPr>
          <p:nvPr>
            <p:ph idx="1"/>
          </p:nvPr>
        </p:nvSpPr>
        <p:spPr>
          <a:xfrm>
            <a:off x="657578" y="169068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令身邊的人失望，失去他人的信任</a:t>
            </a:r>
            <a:endParaRPr lang="en-US" altLang="zh-TW" sz="3200" dirty="0" smtClean="0">
              <a:solidFill>
                <a:srgbClr val="007CB4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 smtClean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下次說真話時，也未必能獲得信任</a:t>
            </a:r>
            <a:endParaRPr lang="en-US" altLang="zh-TW" sz="3200" dirty="0" smtClean="0">
              <a:solidFill>
                <a:srgbClr val="007CB4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 smtClean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你們喜歡和不誠實的人交朋友嗎？</a:t>
            </a:r>
            <a:endParaRPr lang="en-US" altLang="zh-TW" sz="3200" dirty="0" smtClean="0">
              <a:solidFill>
                <a:srgbClr val="007CB4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dirty="0" smtClean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………</a:t>
            </a:r>
            <a:r>
              <a:rPr lang="zh-TW" altLang="en-US" sz="3200" smtClean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你還想到</a:t>
            </a:r>
            <a:r>
              <a:rPr lang="zh-TW" altLang="en-US" sz="3200" dirty="0" smtClean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甚麼後果？</a:t>
            </a:r>
            <a:endParaRPr lang="zh-TW" altLang="zh-TW" sz="3200" dirty="0">
              <a:solidFill>
                <a:srgbClr val="007CB4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186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FFFF">
              <a:alpha val="70980"/>
            </a:srgbClr>
          </a:solidFill>
        </p:spPr>
        <p:txBody>
          <a:bodyPr/>
          <a:lstStyle/>
          <a:p>
            <a:r>
              <a:rPr lang="en-US" altLang="zh-TW" dirty="0" smtClean="0">
                <a:solidFill>
                  <a:srgbClr val="005B83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《</a:t>
            </a:r>
            <a:r>
              <a:rPr lang="zh-TW" altLang="en-US" dirty="0" smtClean="0">
                <a:solidFill>
                  <a:srgbClr val="005B83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迷你威廉</a:t>
            </a:r>
            <a:r>
              <a:rPr lang="en-US" altLang="zh-TW" dirty="0" smtClean="0">
                <a:solidFill>
                  <a:srgbClr val="005B83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》</a:t>
            </a:r>
            <a:r>
              <a:rPr lang="zh-TW" altLang="en-US" dirty="0" smtClean="0">
                <a:solidFill>
                  <a:srgbClr val="005B83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一</a:t>
            </a:r>
            <a:endParaRPr lang="zh-TW" altLang="en-US" dirty="0">
              <a:solidFill>
                <a:srgbClr val="005B83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1934" y="1544774"/>
            <a:ext cx="10521244" cy="4371445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57578" y="1335617"/>
            <a:ext cx="10515600" cy="4351338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200000"/>
              </a:lnSpc>
              <a:buFont typeface="+mj-lt"/>
              <a:buAutoNum type="arabicPeriod"/>
            </a:pPr>
            <a:r>
              <a:rPr lang="zh-TW" altLang="en-US" sz="3200" dirty="0" smtClean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你</a:t>
            </a:r>
            <a:r>
              <a:rPr lang="zh-TW" altLang="en-US" sz="3200" dirty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有遺失心愛物品的經驗嗎</a:t>
            </a:r>
            <a:r>
              <a:rPr lang="zh-TW" altLang="en-US" sz="3200" dirty="0" smtClean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？</a:t>
            </a:r>
            <a:endParaRPr lang="en-US" altLang="zh-TW" sz="3200" dirty="0" smtClean="0">
              <a:solidFill>
                <a:srgbClr val="007CB4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pPr marL="514350" lvl="0" indent="-514350">
              <a:lnSpc>
                <a:spcPct val="200000"/>
              </a:lnSpc>
              <a:buFont typeface="+mj-lt"/>
              <a:buAutoNum type="arabicPeriod"/>
            </a:pPr>
            <a:r>
              <a:rPr lang="zh-TW" altLang="en-US" sz="3200" dirty="0" smtClean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如果</a:t>
            </a:r>
            <a:r>
              <a:rPr lang="zh-TW" altLang="en-US" sz="3200" dirty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有人擅自取走屬於你的物品，你會有甚麼感受</a:t>
            </a:r>
            <a:r>
              <a:rPr lang="zh-TW" altLang="en-US" sz="3200" dirty="0" smtClean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？</a:t>
            </a:r>
            <a:endParaRPr lang="en-US" altLang="zh-TW" sz="3200" dirty="0" smtClean="0">
              <a:solidFill>
                <a:srgbClr val="007CB4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1038" t="12308" r="27542" b="21581"/>
          <a:stretch/>
        </p:blipFill>
        <p:spPr>
          <a:xfrm>
            <a:off x="2228850" y="3291840"/>
            <a:ext cx="4400550" cy="3536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圓角矩形 2"/>
          <p:cNvSpPr/>
          <p:nvPr/>
        </p:nvSpPr>
        <p:spPr>
          <a:xfrm>
            <a:off x="5912556" y="5686955"/>
            <a:ext cx="2349669" cy="1021556"/>
          </a:xfrm>
          <a:prstGeom prst="roundRect">
            <a:avLst/>
          </a:prstGeom>
          <a:solidFill>
            <a:srgbClr val="B581C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華康POP1體W7(P)" panose="040B0700000000000000" pitchFamily="82" charset="-120"/>
                <a:ea typeface="華康POP1體W7(P)" panose="040B0700000000000000" pitchFamily="82" charset="-120"/>
              </a:rPr>
              <a:t>奶油豬</a:t>
            </a:r>
            <a:endParaRPr lang="zh-TW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322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01" b="100000" l="0" r="100000">
                        <a14:backgroundMark x1="44862" y1="94260" x2="44862" y2="94260"/>
                        <a14:backgroundMark x1="57839" y1="85650" x2="57839" y2="85650"/>
                        <a14:backgroundMark x1="56690" y1="91571" x2="56690" y2="91571"/>
                        <a14:backgroundMark x1="71965" y1="76224" x2="71965" y2="76224"/>
                        <a14:backgroundMark x1="96070" y1="80213" x2="96070" y2="80213"/>
                        <a14:backgroundMark x1="90611" y1="28936" x2="90611" y2="28936"/>
                        <a14:backgroundMark x1="95633" y1="63617" x2="95633" y2="63617"/>
                        <a14:backgroundMark x1="95633" y1="36383" x2="95633" y2="36383"/>
                        <a14:backgroundMark x1="96943" y1="32979" x2="96943" y2="32979"/>
                        <a14:backgroundMark x1="96070" y1="31489" x2="96070" y2="31489"/>
                        <a14:backgroundMark x1="94978" y1="30426" x2="94978" y2="30426"/>
                        <a14:backgroundMark x1="93013" y1="32979" x2="93013" y2="32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11"/>
          <a:stretch/>
        </p:blipFill>
        <p:spPr>
          <a:xfrm rot="5400000">
            <a:off x="4278097" y="2916750"/>
            <a:ext cx="1831706" cy="195483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5" b="98629" l="4392" r="95608">
                        <a14:foregroundMark x1="14957" y1="63322" x2="14957" y2="63322"/>
                        <a14:foregroundMark x1="11522" y1="61595" x2="11522" y2="61595"/>
                        <a14:foregroundMark x1="14260" y1="66255" x2="14260" y2="66255"/>
                        <a14:foregroundMark x1="16327" y1="66776" x2="16327" y2="66776"/>
                        <a14:foregroundMark x1="11522" y1="65049" x2="11522" y2="65049"/>
                        <a14:foregroundMark x1="10152" y1="66502" x2="10152" y2="66502"/>
                        <a14:foregroundMark x1="8938" y1="63322" x2="8938" y2="63322"/>
                        <a14:foregroundMark x1="8938" y1="61595" x2="8938" y2="61595"/>
                        <a14:foregroundMark x1="9455" y1="58224" x2="9455" y2="58224"/>
                        <a14:foregroundMark x1="10307" y1="57511" x2="10307" y2="57511"/>
                        <a14:backgroundMark x1="47791" y1="83087" x2="47791" y2="83087"/>
                        <a14:backgroundMark x1="71015" y1="81880" x2="71015" y2="81880"/>
                        <a14:backgroundMark x1="63214" y1="83087" x2="63214" y2="83087"/>
                        <a14:backgroundMark x1="67140" y1="81168" x2="67140" y2="81168"/>
                        <a14:backgroundMark x1="91501" y1="66776" x2="91501" y2="6677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255197" y="2950872"/>
            <a:ext cx="2048240" cy="193052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62" b="92357" l="910" r="97210">
                        <a14:foregroundMark x1="84718" y1="72884" x2="84718" y2="72884"/>
                        <a14:foregroundMark x1="77562" y1="65514" x2="77562" y2="65514"/>
                        <a14:foregroundMark x1="87326" y1="73339" x2="87326" y2="73339"/>
                        <a14:backgroundMark x1="57732" y1="77525" x2="57732" y2="77525"/>
                        <a14:backgroundMark x1="69436" y1="20928" x2="69436" y2="20928"/>
                        <a14:backgroundMark x1="64403" y1="22111" x2="64403" y2="22111"/>
                        <a14:backgroundMark x1="92359" y1="66060" x2="92359" y2="66060"/>
                        <a14:backgroundMark x1="79685" y1="52866" x2="79685" y2="52866"/>
                        <a14:backgroundMark x1="85870" y1="57234" x2="85870" y2="57234"/>
                        <a14:backgroundMark x1="88478" y1="59145" x2="88478" y2="59145"/>
                        <a14:backgroundMark x1="86962" y1="58417" x2="86962" y2="58417"/>
                        <a14:backgroundMark x1="65676" y1="20200" x2="65676" y2="20200"/>
                        <a14:backgroundMark x1="63432" y1="19199" x2="63432" y2="19199"/>
                        <a14:backgroundMark x1="63554" y1="20928" x2="63554" y2="20928"/>
                        <a14:backgroundMark x1="93633" y1="59691" x2="93633" y2="59691"/>
                        <a14:backgroundMark x1="95634" y1="64786" x2="95634" y2="64786"/>
                        <a14:backgroundMark x1="78066" y1="70703" x2="78066" y2="70703"/>
                        <a14:backgroundMark x1="75841" y1="72314" x2="75841" y2="72314"/>
                        <a14:backgroundMark x1="72880" y1="73438" x2="72880" y2="73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9938" y="3085933"/>
            <a:ext cx="2418303" cy="161220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70" b="98896" l="0" r="100000">
                        <a14:foregroundMark x1="45016" y1="8196" x2="45016" y2="8196"/>
                        <a14:foregroundMark x1="9770" y1="41667" x2="9770" y2="41667"/>
                        <a14:foregroundMark x1="8918" y1="50219" x2="8918" y2="50219"/>
                        <a14:foregroundMark x1="8066" y1="57429" x2="8066" y2="57429"/>
                        <a14:foregroundMark x1="7214" y1="52961" x2="7214" y2="52961"/>
                        <a14:foregroundMark x1="8066" y1="41310" x2="8066" y2="41310"/>
                        <a14:foregroundMark x1="9287" y1="39501" x2="9287" y2="39501"/>
                        <a14:foregroundMark x1="6731" y1="46765" x2="6731" y2="46765"/>
                        <a14:foregroundMark x1="7214" y1="46765" x2="8066" y2="41310"/>
                        <a14:foregroundMark x1="6561" y1="46217" x2="7583" y2="41667"/>
                        <a14:foregroundMark x1="9940" y1="60499" x2="9940" y2="60499"/>
                        <a14:foregroundMark x1="9770" y1="60225" x2="6561" y2="53152"/>
                        <a14:backgroundMark x1="75433" y1="78427" x2="75433" y2="78427"/>
                        <a14:backgroundMark x1="58563" y1="64967" x2="58563" y2="64967"/>
                        <a14:backgroundMark x1="62993" y1="59868" x2="62993" y2="59868"/>
                        <a14:backgroundMark x1="57910" y1="18202" x2="57910" y2="18202"/>
                        <a14:backgroundMark x1="62823" y1="23109" x2="62823" y2="23109"/>
                        <a14:backgroundMark x1="67254" y1="18832" x2="67254" y2="18832"/>
                        <a14:backgroundMark x1="72603" y1="67329" x2="72603" y2="67329"/>
                        <a14:backgroundMark x1="8219" y1="20751" x2="8219" y2="20751"/>
                        <a14:backgroundMark x1="4338" y1="37969" x2="4338" y2="37969"/>
                        <a14:backgroundMark x1="5479" y1="8609" x2="5479" y2="8609"/>
                        <a14:backgroundMark x1="1826" y1="43929" x2="1826" y2="4392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156693" y="2945620"/>
            <a:ext cx="1819397" cy="188478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84" b="95340" l="0" r="96594">
                        <a14:backgroundMark x1="53916" y1="81880" x2="53916" y2="81880"/>
                        <a14:backgroundMark x1="54702" y1="72615" x2="54702" y2="72615"/>
                        <a14:backgroundMark x1="75662" y1="66968" x2="75662" y2="66968"/>
                        <a14:backgroundMark x1="83959" y1="65515" x2="83959" y2="65515"/>
                        <a14:backgroundMark x1="72285" y1="74534" x2="72285" y2="74534"/>
                        <a14:backgroundMark x1="60873" y1="77522" x2="60873" y2="77522"/>
                        <a14:backgroundMark x1="88035" y1="30400" x2="88035" y2="30400"/>
                        <a14:backgroundMark x1="80582" y1="27467" x2="80582" y2="27467"/>
                        <a14:backgroundMark x1="69898" y1="76179" x2="69898" y2="761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018802" y="2823143"/>
            <a:ext cx="2048243" cy="217559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58" b="97025" l="0" r="100000">
                        <a14:foregroundMark x1="34856" y1="67576" x2="34856" y2="67576"/>
                        <a14:foregroundMark x1="46000" y1="66829" x2="46000" y2="66829"/>
                        <a14:foregroundMark x1="41914" y1="66829" x2="41914" y2="66829"/>
                        <a14:foregroundMark x1="35267" y1="51752" x2="35267" y2="51752"/>
                        <a14:foregroundMark x1="37418" y1="88369" x2="37418" y2="88369"/>
                        <a14:foregroundMark x1="40633" y1="82165" x2="40633" y2="82165"/>
                        <a14:foregroundMark x1="41262" y1="79408" x2="41262" y2="79408"/>
                        <a14:foregroundMark x1="38941" y1="74555" x2="38941" y2="74555"/>
                        <a14:foregroundMark x1="36137" y1="69213" x2="36137" y2="69213"/>
                        <a14:foregroundMark x1="35509" y1="73779" x2="35509" y2="73779"/>
                        <a14:foregroundMark x1="41262" y1="64360" x2="41262" y2="64360"/>
                        <a14:foregroundMark x1="38941" y1="57955" x2="38941" y2="57955"/>
                        <a14:foregroundMark x1="36790" y1="57209" x2="36790" y2="57209"/>
                        <a14:foregroundMark x1="36790" y1="57209" x2="36790" y2="57209"/>
                        <a14:foregroundMark x1="67972" y1="84262" x2="67972" y2="84262"/>
                        <a14:foregroundMark x1="71839" y1="78087" x2="71839" y2="78087"/>
                        <a14:foregroundMark x1="72710" y1="73033" x2="72710" y2="73033"/>
                        <a14:foregroundMark x1="72081" y1="77312" x2="72081" y2="77312"/>
                        <a14:foregroundMark x1="70800" y1="80184" x2="70800" y2="80184"/>
                        <a14:foregroundMark x1="85642" y1="21166" x2="85642" y2="21166"/>
                        <a14:foregroundMark x1="86923" y1="13728" x2="86923" y2="13728"/>
                        <a14:foregroundMark x1="78245" y1="4279" x2="78245" y2="4279"/>
                        <a14:foregroundMark x1="86681" y1="8587" x2="86681" y2="8587"/>
                        <a14:foregroundMark x1="83225" y1="5256" x2="83225" y2="5256"/>
                        <a14:foregroundMark x1="40875" y1="70448" x2="40875" y2="70448"/>
                        <a14:foregroundMark x1="39594" y1="74268" x2="39594" y2="74268"/>
                        <a14:foregroundMark x1="44332" y1="71683" x2="44332" y2="71683"/>
                        <a14:foregroundMark x1="35509" y1="56921" x2="35509" y2="56921"/>
                        <a14:foregroundMark x1="33744" y1="54337" x2="33744" y2="54337"/>
                        <a14:foregroundMark x1="38458" y1="53303" x2="38458" y2="53303"/>
                        <a14:foregroundMark x1="44332" y1="60425" x2="44332" y2="60425"/>
                        <a14:foregroundMark x1="37032" y1="84262" x2="37032" y2="84262"/>
                        <a14:foregroundMark x1="36790" y1="64072" x2="36790" y2="64072"/>
                        <a14:foregroundMark x1="35896" y1="63785" x2="35896" y2="63785"/>
                        <a14:foregroundMark x1="35896" y1="60999" x2="35896" y2="60999"/>
                        <a14:foregroundMark x1="39352" y1="60999" x2="39352" y2="60999"/>
                        <a14:backgroundMark x1="95262" y1="61976" x2="95262" y2="61976"/>
                        <a14:backgroundMark x1="98066" y1="51752" x2="98066" y2="51752"/>
                        <a14:backgroundMark x1="80539" y1="75744" x2="80539" y2="75744"/>
                        <a14:backgroundMark x1="92871" y1="17620" x2="92871" y2="17620"/>
                        <a14:backgroundMark x1="96339" y1="24256" x2="96339" y2="2425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69"/>
          <a:stretch/>
        </p:blipFill>
        <p:spPr>
          <a:xfrm rot="5400000">
            <a:off x="10116723" y="2928567"/>
            <a:ext cx="2084189" cy="1815145"/>
          </a:xfrm>
          <a:prstGeom prst="rect">
            <a:avLst/>
          </a:prstGeom>
        </p:spPr>
      </p:pic>
      <p:sp>
        <p:nvSpPr>
          <p:cNvPr id="23" name="文字方塊 22"/>
          <p:cNvSpPr txBox="1"/>
          <p:nvPr/>
        </p:nvSpPr>
        <p:spPr>
          <a:xfrm>
            <a:off x="338389" y="5030542"/>
            <a:ext cx="141577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zh-MO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sz="2400" dirty="0">
                <a:latin typeface="華康POP1體W7" panose="040B0709000000000000" pitchFamily="81" charset="-120"/>
                <a:ea typeface="華康POP1體W7" panose="040B0709000000000000" pitchFamily="81" charset="-120"/>
              </a:rPr>
              <a:t>紅粉豬豬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2507644" y="5008575"/>
            <a:ext cx="954107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zh-MO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sz="2400" dirty="0">
                <a:latin typeface="華康POP1體W7" panose="040B0709000000000000" pitchFamily="81" charset="-120"/>
                <a:ea typeface="華康POP1體W7" panose="040B0709000000000000" pitchFamily="81" charset="-120"/>
              </a:rPr>
              <a:t>阿</a:t>
            </a:r>
            <a:r>
              <a:rPr lang="en-US" altLang="zh-TW" sz="2400" dirty="0">
                <a:latin typeface="華康POP1體W7" panose="040B0709000000000000" pitchFamily="81" charset="-120"/>
                <a:ea typeface="華康POP1體W7" panose="040B0709000000000000" pitchFamily="81" charset="-120"/>
              </a:rPr>
              <a:t>WOW</a:t>
            </a:r>
            <a:endParaRPr lang="zh-TW" altLang="en-US" sz="2400" dirty="0"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8690183" y="5030542"/>
            <a:ext cx="110799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zh-MO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sz="2400" dirty="0" smtClean="0">
                <a:latin typeface="華康POP1體W7" panose="040B0709000000000000" pitchFamily="81" charset="-120"/>
                <a:ea typeface="華康POP1體W7" panose="040B0709000000000000" pitchFamily="81" charset="-120"/>
              </a:rPr>
              <a:t>黃金金</a:t>
            </a:r>
            <a:endParaRPr lang="zh-TW" altLang="en-US" sz="2400" dirty="0"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6719940" y="4972220"/>
            <a:ext cx="110799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zh-MO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sz="2400" dirty="0">
                <a:latin typeface="華康POP1體W7" panose="040B0709000000000000" pitchFamily="81" charset="-120"/>
                <a:ea typeface="華康POP1體W7" panose="040B0709000000000000" pitchFamily="81" charset="-120"/>
              </a:rPr>
              <a:t>長長鼻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0638957" y="5036613"/>
            <a:ext cx="110799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zh-MO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sz="2400" dirty="0">
                <a:latin typeface="華康POP1體W7" panose="040B0709000000000000" pitchFamily="81" charset="-120"/>
                <a:ea typeface="華康POP1體W7" panose="040B0709000000000000" pitchFamily="81" charset="-120"/>
              </a:rPr>
              <a:t>毛毛雀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4830093" y="5008575"/>
            <a:ext cx="800219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zh-MO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sz="2400" dirty="0">
                <a:latin typeface="華康POP1體W7" panose="040B0709000000000000" pitchFamily="81" charset="-120"/>
                <a:ea typeface="華康POP1體W7" panose="040B0709000000000000" pitchFamily="81" charset="-120"/>
              </a:rPr>
              <a:t>阿豆</a:t>
            </a:r>
          </a:p>
        </p:txBody>
      </p:sp>
      <p:sp>
        <p:nvSpPr>
          <p:cNvPr id="29" name="標題 4"/>
          <p:cNvSpPr>
            <a:spLocks noGrp="1"/>
          </p:cNvSpPr>
          <p:nvPr>
            <p:ph type="title"/>
          </p:nvPr>
        </p:nvSpPr>
        <p:spPr>
          <a:xfrm>
            <a:off x="12531" y="1603882"/>
            <a:ext cx="12192000" cy="739268"/>
          </a:xfrm>
          <a:solidFill>
            <a:srgbClr val="FFFFFF">
              <a:alpha val="70980"/>
            </a:srgbClr>
          </a:solidFill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胡蘿蔔叔叔說在圖書館看到哪３位小朋友呢？請把他們圈出來。</a:t>
            </a:r>
            <a:endParaRPr lang="zh-TW" altLang="en-US" sz="3200" dirty="0">
              <a:solidFill>
                <a:srgbClr val="007CB4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  <p:sp>
        <p:nvSpPr>
          <p:cNvPr id="31" name="標題 4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FFFFFF">
              <a:alpha val="7098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5B83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 </a:t>
            </a:r>
            <a:r>
              <a:rPr lang="en-US" altLang="zh-TW" dirty="0">
                <a:solidFill>
                  <a:srgbClr val="005B83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《</a:t>
            </a:r>
            <a:r>
              <a:rPr lang="zh-TW" altLang="en-US" dirty="0">
                <a:solidFill>
                  <a:srgbClr val="005B83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迷你威廉</a:t>
            </a:r>
            <a:r>
              <a:rPr lang="en-US" altLang="zh-TW" dirty="0" smtClean="0">
                <a:solidFill>
                  <a:srgbClr val="005B83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》</a:t>
            </a:r>
            <a:r>
              <a:rPr lang="zh-TW" altLang="en-US" dirty="0" smtClean="0">
                <a:solidFill>
                  <a:srgbClr val="005B83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二</a:t>
            </a:r>
            <a:r>
              <a:rPr lang="zh-TW" altLang="en-US" dirty="0">
                <a:solidFill>
                  <a:srgbClr val="005B83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：</a:t>
            </a:r>
            <a:r>
              <a:rPr lang="zh-TW" altLang="en-US" dirty="0" smtClean="0">
                <a:solidFill>
                  <a:srgbClr val="005B83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完成工作紙第二部分</a:t>
            </a:r>
            <a:endParaRPr lang="zh-TW" altLang="en-US" dirty="0">
              <a:solidFill>
                <a:srgbClr val="005B83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1891205" y="2603044"/>
            <a:ext cx="2256798" cy="329927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6071225" y="2557076"/>
            <a:ext cx="2256798" cy="329927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/>
          <p:cNvSpPr/>
          <p:nvPr/>
        </p:nvSpPr>
        <p:spPr>
          <a:xfrm>
            <a:off x="10018017" y="2603044"/>
            <a:ext cx="2060903" cy="329927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793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FFFF">
              <a:alpha val="70980"/>
            </a:srgbClr>
          </a:solidFill>
        </p:spPr>
        <p:txBody>
          <a:bodyPr/>
          <a:lstStyle/>
          <a:p>
            <a:r>
              <a:rPr lang="en-US" altLang="zh-TW" dirty="0" smtClean="0">
                <a:solidFill>
                  <a:srgbClr val="005B83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《</a:t>
            </a:r>
            <a:r>
              <a:rPr lang="zh-TW" altLang="en-US" dirty="0" smtClean="0">
                <a:solidFill>
                  <a:srgbClr val="005B83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迷你威廉</a:t>
            </a:r>
            <a:r>
              <a:rPr lang="en-US" altLang="zh-TW" dirty="0" smtClean="0">
                <a:solidFill>
                  <a:srgbClr val="005B83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》</a:t>
            </a:r>
            <a:r>
              <a:rPr lang="zh-TW" altLang="en-US" dirty="0" smtClean="0">
                <a:solidFill>
                  <a:srgbClr val="005B83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三</a:t>
            </a:r>
            <a:endParaRPr lang="zh-TW" altLang="en-US" dirty="0">
              <a:solidFill>
                <a:srgbClr val="005B83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  <p:sp>
        <p:nvSpPr>
          <p:cNvPr id="9" name="內容版面配置區 5"/>
          <p:cNvSpPr>
            <a:spLocks noGrp="1"/>
          </p:cNvSpPr>
          <p:nvPr>
            <p:ph idx="1"/>
          </p:nvPr>
        </p:nvSpPr>
        <p:spPr>
          <a:xfrm>
            <a:off x="657578" y="1690688"/>
            <a:ext cx="10515600" cy="4351338"/>
          </a:xfrm>
          <a:solidFill>
            <a:srgbClr val="FFFFFF">
              <a:alpha val="70980"/>
            </a:srgbClr>
          </a:solidFill>
        </p:spPr>
        <p:txBody>
          <a:bodyPr>
            <a:normAutofit/>
          </a:bodyPr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dirty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你</a:t>
            </a:r>
            <a:r>
              <a:rPr lang="zh-TW" altLang="en-US" sz="3200" dirty="0" smtClean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認為</a:t>
            </a:r>
            <a:r>
              <a:rPr lang="zh-TW" altLang="en-US" sz="3200" dirty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是誰拿走了香香彩虹筆</a:t>
            </a:r>
            <a:r>
              <a:rPr lang="zh-TW" altLang="en-US" sz="3200" dirty="0" smtClean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？</a:t>
            </a:r>
            <a:endParaRPr lang="zh-TW" altLang="en-US" sz="3200" dirty="0">
              <a:solidFill>
                <a:srgbClr val="007CB4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84" b="95340" l="0" r="96594">
                        <a14:backgroundMark x1="53916" y1="81880" x2="53916" y2="81880"/>
                        <a14:backgroundMark x1="54702" y1="72615" x2="54702" y2="72615"/>
                        <a14:backgroundMark x1="75662" y1="66968" x2="75662" y2="66968"/>
                        <a14:backgroundMark x1="83959" y1="65515" x2="83959" y2="65515"/>
                        <a14:backgroundMark x1="72285" y1="74534" x2="72285" y2="74534"/>
                        <a14:backgroundMark x1="60873" y1="77522" x2="60873" y2="77522"/>
                        <a14:backgroundMark x1="88035" y1="30400" x2="88035" y2="30400"/>
                        <a14:backgroundMark x1="80582" y1="27467" x2="80582" y2="27467"/>
                        <a14:backgroundMark x1="69898" y1="76179" x2="69898" y2="761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494501" y="2566574"/>
            <a:ext cx="2953732" cy="313738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70" b="98896" l="0" r="100000">
                        <a14:foregroundMark x1="45016" y1="8196" x2="45016" y2="8196"/>
                        <a14:foregroundMark x1="9770" y1="41667" x2="9770" y2="41667"/>
                        <a14:foregroundMark x1="8918" y1="50219" x2="8918" y2="50219"/>
                        <a14:foregroundMark x1="8066" y1="57429" x2="8066" y2="57429"/>
                        <a14:foregroundMark x1="7214" y1="52961" x2="7214" y2="52961"/>
                        <a14:foregroundMark x1="8066" y1="41310" x2="8066" y2="41310"/>
                        <a14:foregroundMark x1="9287" y1="39501" x2="9287" y2="39501"/>
                        <a14:foregroundMark x1="6731" y1="46765" x2="6731" y2="46765"/>
                        <a14:foregroundMark x1="7214" y1="46765" x2="8066" y2="41310"/>
                        <a14:foregroundMark x1="6561" y1="46217" x2="7583" y2="41667"/>
                        <a14:foregroundMark x1="9940" y1="60499" x2="9940" y2="60499"/>
                        <a14:foregroundMark x1="9770" y1="60225" x2="6561" y2="53152"/>
                        <a14:backgroundMark x1="75433" y1="78427" x2="75433" y2="78427"/>
                        <a14:backgroundMark x1="58563" y1="64967" x2="58563" y2="64967"/>
                        <a14:backgroundMark x1="62993" y1="59868" x2="62993" y2="59868"/>
                        <a14:backgroundMark x1="57910" y1="18202" x2="57910" y2="18202"/>
                        <a14:backgroundMark x1="62823" y1="23109" x2="62823" y2="23109"/>
                        <a14:backgroundMark x1="67254" y1="18832" x2="67254" y2="18832"/>
                        <a14:backgroundMark x1="72603" y1="67329" x2="72603" y2="67329"/>
                        <a14:backgroundMark x1="8219" y1="20751" x2="8219" y2="20751"/>
                        <a14:backgroundMark x1="4338" y1="37969" x2="4338" y2="37969"/>
                        <a14:backgroundMark x1="5479" y1="8609" x2="5479" y2="8609"/>
                        <a14:backgroundMark x1="1826" y1="43929" x2="1826" y2="4392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858851" y="2608178"/>
            <a:ext cx="2794748" cy="289518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8" b="97025" l="0" r="100000">
                        <a14:foregroundMark x1="34856" y1="67576" x2="34856" y2="67576"/>
                        <a14:foregroundMark x1="46000" y1="66829" x2="46000" y2="66829"/>
                        <a14:foregroundMark x1="41914" y1="66829" x2="41914" y2="66829"/>
                        <a14:foregroundMark x1="35267" y1="51752" x2="35267" y2="51752"/>
                        <a14:foregroundMark x1="37418" y1="88369" x2="37418" y2="88369"/>
                        <a14:foregroundMark x1="40633" y1="82165" x2="40633" y2="82165"/>
                        <a14:foregroundMark x1="41262" y1="79408" x2="41262" y2="79408"/>
                        <a14:foregroundMark x1="38941" y1="74555" x2="38941" y2="74555"/>
                        <a14:foregroundMark x1="36137" y1="69213" x2="36137" y2="69213"/>
                        <a14:foregroundMark x1="35509" y1="73779" x2="35509" y2="73779"/>
                        <a14:foregroundMark x1="41262" y1="64360" x2="41262" y2="64360"/>
                        <a14:foregroundMark x1="38941" y1="57955" x2="38941" y2="57955"/>
                        <a14:foregroundMark x1="36790" y1="57209" x2="36790" y2="57209"/>
                        <a14:foregroundMark x1="36790" y1="57209" x2="36790" y2="57209"/>
                        <a14:foregroundMark x1="67972" y1="84262" x2="67972" y2="84262"/>
                        <a14:foregroundMark x1="71839" y1="78087" x2="71839" y2="78087"/>
                        <a14:foregroundMark x1="72710" y1="73033" x2="72710" y2="73033"/>
                        <a14:foregroundMark x1="72081" y1="77312" x2="72081" y2="77312"/>
                        <a14:foregroundMark x1="70800" y1="80184" x2="70800" y2="80184"/>
                        <a14:foregroundMark x1="85642" y1="21166" x2="85642" y2="21166"/>
                        <a14:foregroundMark x1="86923" y1="13728" x2="86923" y2="13728"/>
                        <a14:foregroundMark x1="78245" y1="4279" x2="78245" y2="4279"/>
                        <a14:foregroundMark x1="86681" y1="8587" x2="86681" y2="8587"/>
                        <a14:foregroundMark x1="83225" y1="5256" x2="83225" y2="5256"/>
                        <a14:foregroundMark x1="40875" y1="70448" x2="40875" y2="70448"/>
                        <a14:foregroundMark x1="39594" y1="74268" x2="39594" y2="74268"/>
                        <a14:foregroundMark x1="44332" y1="71683" x2="44332" y2="71683"/>
                        <a14:foregroundMark x1="35509" y1="56921" x2="35509" y2="56921"/>
                        <a14:foregroundMark x1="33744" y1="54337" x2="33744" y2="54337"/>
                        <a14:foregroundMark x1="38458" y1="53303" x2="38458" y2="53303"/>
                        <a14:foregroundMark x1="44332" y1="60425" x2="44332" y2="60425"/>
                        <a14:foregroundMark x1="37032" y1="84262" x2="37032" y2="84262"/>
                        <a14:foregroundMark x1="36790" y1="64072" x2="36790" y2="64072"/>
                        <a14:foregroundMark x1="35896" y1="63785" x2="35896" y2="63785"/>
                        <a14:foregroundMark x1="35896" y1="60999" x2="35896" y2="60999"/>
                        <a14:foregroundMark x1="39352" y1="60999" x2="39352" y2="60999"/>
                        <a14:backgroundMark x1="95262" y1="61976" x2="95262" y2="61976"/>
                        <a14:backgroundMark x1="98066" y1="51752" x2="98066" y2="51752"/>
                        <a14:backgroundMark x1="80539" y1="75744" x2="80539" y2="75744"/>
                        <a14:backgroundMark x1="92871" y1="17620" x2="92871" y2="17620"/>
                        <a14:backgroundMark x1="96339" y1="24256" x2="96339" y2="2425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69"/>
          <a:stretch/>
        </p:blipFill>
        <p:spPr>
          <a:xfrm rot="5400000">
            <a:off x="8054144" y="2845217"/>
            <a:ext cx="2894439" cy="25208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1829844">
            <a:off x="7470946" y="2293273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？</a:t>
            </a:r>
            <a:endParaRPr lang="zh-TW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13" name="矩形 12"/>
          <p:cNvSpPr/>
          <p:nvPr/>
        </p:nvSpPr>
        <p:spPr>
          <a:xfrm rot="19959736">
            <a:off x="1115819" y="4526111"/>
            <a:ext cx="9541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E3A7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？</a:t>
            </a:r>
            <a:endParaRPr lang="zh-TW" altLang="en-US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6E3A7E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14" name="矩形 13"/>
          <p:cNvSpPr/>
          <p:nvPr/>
        </p:nvSpPr>
        <p:spPr>
          <a:xfrm rot="209679">
            <a:off x="4360841" y="2286023"/>
            <a:ext cx="103265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2384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？</a:t>
            </a:r>
            <a:endParaRPr lang="zh-TW" altLang="en-US" sz="6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C2384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15" name="矩形 14"/>
          <p:cNvSpPr/>
          <p:nvPr/>
        </p:nvSpPr>
        <p:spPr>
          <a:xfrm rot="209679">
            <a:off x="7957729" y="5105982"/>
            <a:ext cx="800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E3A7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？</a:t>
            </a:r>
            <a:endParaRPr lang="zh-TW" altLang="en-U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6E3A7E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16" name="矩形 15"/>
          <p:cNvSpPr/>
          <p:nvPr/>
        </p:nvSpPr>
        <p:spPr>
          <a:xfrm rot="209679">
            <a:off x="10464832" y="3209773"/>
            <a:ext cx="9541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7813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？</a:t>
            </a:r>
            <a:endParaRPr lang="zh-TW" altLang="en-US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7813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445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FFFF">
              <a:alpha val="70980"/>
            </a:srgbClr>
          </a:solidFill>
        </p:spPr>
        <p:txBody>
          <a:bodyPr/>
          <a:lstStyle/>
          <a:p>
            <a:r>
              <a:rPr lang="en-US" altLang="zh-TW" dirty="0" smtClean="0">
                <a:solidFill>
                  <a:srgbClr val="005B83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《</a:t>
            </a:r>
            <a:r>
              <a:rPr lang="zh-TW" altLang="en-US" dirty="0" smtClean="0">
                <a:solidFill>
                  <a:srgbClr val="005B83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迷你威廉</a:t>
            </a:r>
            <a:r>
              <a:rPr lang="en-US" altLang="zh-TW" dirty="0" smtClean="0">
                <a:solidFill>
                  <a:srgbClr val="005B83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》</a:t>
            </a:r>
            <a:r>
              <a:rPr lang="zh-TW" altLang="en-US" dirty="0" smtClean="0">
                <a:solidFill>
                  <a:srgbClr val="005B83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三</a:t>
            </a:r>
            <a:endParaRPr lang="zh-TW" altLang="en-US" dirty="0">
              <a:solidFill>
                <a:srgbClr val="005B83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4756" y="1690688"/>
            <a:ext cx="10521244" cy="4371445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57578" y="1690688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200000"/>
              </a:lnSpc>
              <a:buNone/>
            </a:pPr>
            <a:r>
              <a:rPr lang="en-US" altLang="zh-TW" sz="3200" dirty="0" smtClean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2. </a:t>
            </a:r>
            <a:r>
              <a:rPr lang="zh-TW" altLang="en-US" sz="3200" dirty="0" smtClean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同學</a:t>
            </a:r>
            <a:r>
              <a:rPr lang="zh-TW" altLang="en-US" sz="3200" dirty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們都不喜歡毛毛雀，甚至</a:t>
            </a:r>
            <a:r>
              <a:rPr lang="zh-TW" altLang="en-US" sz="3200" dirty="0" smtClean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懷疑她</a:t>
            </a:r>
            <a:endParaRPr lang="en-US" altLang="zh-TW" sz="3200" dirty="0" smtClean="0">
              <a:solidFill>
                <a:srgbClr val="007CB4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pPr marL="0" lvl="0" indent="0">
              <a:lnSpc>
                <a:spcPct val="200000"/>
              </a:lnSpc>
              <a:buNone/>
            </a:pPr>
            <a:r>
              <a:rPr lang="zh-TW" altLang="en-US" sz="3200" dirty="0" smtClean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   就是</a:t>
            </a:r>
            <a:r>
              <a:rPr lang="zh-TW" altLang="en-US" sz="3200" dirty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不問自取的人，你認為是甚麼原因</a:t>
            </a:r>
            <a:r>
              <a:rPr lang="zh-TW" altLang="en-US" sz="3200" dirty="0" smtClean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？</a:t>
            </a:r>
            <a:endParaRPr lang="zh-TW" altLang="en-US" sz="3200" dirty="0">
              <a:solidFill>
                <a:srgbClr val="007CB4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8" b="97025" l="0" r="100000">
                        <a14:foregroundMark x1="34856" y1="67576" x2="34856" y2="67576"/>
                        <a14:foregroundMark x1="46000" y1="66829" x2="46000" y2="66829"/>
                        <a14:foregroundMark x1="41914" y1="66829" x2="41914" y2="66829"/>
                        <a14:foregroundMark x1="35267" y1="51752" x2="35267" y2="51752"/>
                        <a14:foregroundMark x1="37418" y1="88369" x2="37418" y2="88369"/>
                        <a14:foregroundMark x1="40633" y1="82165" x2="40633" y2="82165"/>
                        <a14:foregroundMark x1="41262" y1="79408" x2="41262" y2="79408"/>
                        <a14:foregroundMark x1="38941" y1="74555" x2="38941" y2="74555"/>
                        <a14:foregroundMark x1="36137" y1="69213" x2="36137" y2="69213"/>
                        <a14:foregroundMark x1="35509" y1="73779" x2="35509" y2="73779"/>
                        <a14:foregroundMark x1="41262" y1="64360" x2="41262" y2="64360"/>
                        <a14:foregroundMark x1="38941" y1="57955" x2="38941" y2="57955"/>
                        <a14:foregroundMark x1="36790" y1="57209" x2="36790" y2="57209"/>
                        <a14:foregroundMark x1="36790" y1="57209" x2="36790" y2="57209"/>
                        <a14:foregroundMark x1="67972" y1="84262" x2="67972" y2="84262"/>
                        <a14:foregroundMark x1="71839" y1="78087" x2="71839" y2="78087"/>
                        <a14:foregroundMark x1="72710" y1="73033" x2="72710" y2="73033"/>
                        <a14:foregroundMark x1="72081" y1="77312" x2="72081" y2="77312"/>
                        <a14:foregroundMark x1="70800" y1="80184" x2="70800" y2="80184"/>
                        <a14:foregroundMark x1="85642" y1="21166" x2="85642" y2="21166"/>
                        <a14:foregroundMark x1="86923" y1="13728" x2="86923" y2="13728"/>
                        <a14:foregroundMark x1="78245" y1="4279" x2="78245" y2="4279"/>
                        <a14:foregroundMark x1="86681" y1="8587" x2="86681" y2="8587"/>
                        <a14:foregroundMark x1="83225" y1="5256" x2="83225" y2="5256"/>
                        <a14:foregroundMark x1="40875" y1="70448" x2="40875" y2="70448"/>
                        <a14:foregroundMark x1="39594" y1="74268" x2="39594" y2="74268"/>
                        <a14:foregroundMark x1="44332" y1="71683" x2="44332" y2="71683"/>
                        <a14:foregroundMark x1="35509" y1="56921" x2="35509" y2="56921"/>
                        <a14:foregroundMark x1="33744" y1="54337" x2="33744" y2="54337"/>
                        <a14:foregroundMark x1="38458" y1="53303" x2="38458" y2="53303"/>
                        <a14:foregroundMark x1="44332" y1="60425" x2="44332" y2="60425"/>
                        <a14:foregroundMark x1="37032" y1="84262" x2="37032" y2="84262"/>
                        <a14:foregroundMark x1="36790" y1="64072" x2="36790" y2="64072"/>
                        <a14:foregroundMark x1="35896" y1="63785" x2="35896" y2="63785"/>
                        <a14:foregroundMark x1="35896" y1="60999" x2="35896" y2="60999"/>
                        <a14:foregroundMark x1="39352" y1="60999" x2="39352" y2="60999"/>
                        <a14:backgroundMark x1="95262" y1="61976" x2="95262" y2="61976"/>
                        <a14:backgroundMark x1="98066" y1="51752" x2="98066" y2="51752"/>
                        <a14:backgroundMark x1="80539" y1="75744" x2="80539" y2="75744"/>
                        <a14:backgroundMark x1="92871" y1="17620" x2="92871" y2="17620"/>
                        <a14:backgroundMark x1="96339" y1="24256" x2="96339" y2="2425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69"/>
          <a:stretch/>
        </p:blipFill>
        <p:spPr>
          <a:xfrm rot="5826251">
            <a:off x="8229917" y="2159185"/>
            <a:ext cx="3272938" cy="285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54756" y="1690688"/>
            <a:ext cx="10521244" cy="4371445"/>
          </a:xfrm>
          <a:prstGeom prst="rect">
            <a:avLst/>
          </a:prstGeom>
          <a:solidFill>
            <a:srgbClr val="FFFFFF">
              <a:alpha val="7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57578" y="1690688"/>
            <a:ext cx="10515600" cy="4351338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dirty="0" smtClean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如果</a:t>
            </a:r>
            <a:r>
              <a:rPr lang="zh-TW" altLang="en-US" sz="3200" dirty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你是長長鼻，你需要使用香香彩虹筆，</a:t>
            </a:r>
            <a:r>
              <a:rPr lang="zh-TW" altLang="en-US" sz="320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你</a:t>
            </a:r>
            <a:r>
              <a:rPr lang="zh-TW" altLang="en-US" sz="3200" smtClean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會怎樣取得</a:t>
            </a:r>
            <a:r>
              <a:rPr lang="zh-TW" altLang="en-US" sz="3200" dirty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？</a:t>
            </a:r>
          </a:p>
          <a:p>
            <a:pPr marL="514350" lvl="0" indent="-514350">
              <a:lnSpc>
                <a:spcPct val="200000"/>
              </a:lnSpc>
              <a:buFont typeface="+mj-lt"/>
              <a:buAutoNum type="arabicPeriod"/>
            </a:pPr>
            <a:r>
              <a:rPr lang="zh-TW" altLang="en-US" sz="3200" dirty="0" smtClean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如果</a:t>
            </a:r>
            <a:r>
              <a:rPr lang="zh-TW" altLang="en-US" sz="3200" dirty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你做錯了事，要怎樣才可得到別人的原諒？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dirty="0" smtClean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看</a:t>
            </a:r>
            <a:r>
              <a:rPr lang="zh-TW" altLang="en-US" sz="3200" dirty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完這個故事，你學到要成為一個怎樣的</a:t>
            </a:r>
            <a:r>
              <a:rPr lang="zh-TW" altLang="en-US" sz="3200" dirty="0" smtClean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人</a:t>
            </a:r>
            <a:r>
              <a:rPr lang="zh-TW" altLang="en-US" sz="3200" dirty="0">
                <a:solidFill>
                  <a:srgbClr val="007CB4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？</a:t>
            </a:r>
          </a:p>
        </p:txBody>
      </p:sp>
      <p:sp>
        <p:nvSpPr>
          <p:cNvPr id="8" name="標題 4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FFFFFF">
              <a:alpha val="7098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solidFill>
                  <a:srgbClr val="005B83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《</a:t>
            </a:r>
            <a:r>
              <a:rPr lang="zh-TW" altLang="en-US" dirty="0" smtClean="0">
                <a:solidFill>
                  <a:srgbClr val="005B83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迷你威廉</a:t>
            </a:r>
            <a:r>
              <a:rPr lang="en-US" altLang="zh-TW" dirty="0" smtClean="0">
                <a:solidFill>
                  <a:srgbClr val="005B83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》</a:t>
            </a:r>
            <a:r>
              <a:rPr lang="zh-TW" altLang="en-US" dirty="0" smtClean="0">
                <a:solidFill>
                  <a:srgbClr val="005B83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四</a:t>
            </a:r>
            <a:endParaRPr lang="zh-TW" altLang="en-US" dirty="0">
              <a:solidFill>
                <a:srgbClr val="005B83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074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353</Words>
  <Application>Microsoft Office PowerPoint</Application>
  <PresentationFormat>寬螢幕</PresentationFormat>
  <Paragraphs>55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9" baseType="lpstr">
      <vt:lpstr>Arial</vt:lpstr>
      <vt:lpstr>華康POP1體W7</vt:lpstr>
      <vt:lpstr>新細明體</vt:lpstr>
      <vt:lpstr>Calibri</vt:lpstr>
      <vt:lpstr>華康POP1體W7(P)</vt:lpstr>
      <vt:lpstr>GungsuhChe</vt:lpstr>
      <vt:lpstr>Calibri Light</vt:lpstr>
      <vt:lpstr>Office 佈景主題</vt:lpstr>
      <vt:lpstr>PowerPoint 簡報</vt:lpstr>
      <vt:lpstr>  先想一想……</vt:lpstr>
      <vt:lpstr>PowerPoint 簡報</vt:lpstr>
      <vt:lpstr>PowerPoint 簡報</vt:lpstr>
      <vt:lpstr>《迷你威廉》一</vt:lpstr>
      <vt:lpstr>胡蘿蔔叔叔說在圖書館看到哪３位小朋友呢？請把他們圈出來。</vt:lpstr>
      <vt:lpstr>《迷你威廉》三</vt:lpstr>
      <vt:lpstr>《迷你威廉》三</vt:lpstr>
      <vt:lpstr>PowerPoint 簡報</vt:lpstr>
      <vt:lpstr>PowerPoint 簡報</vt:lpstr>
      <vt:lpstr>PowerPoint 簡報</vt:lpstr>
    </vt:vector>
  </TitlesOfParts>
  <Company>CCAC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Hou Ian, Hou Ian Chang</dc:creator>
  <cp:lastModifiedBy>Hou Ian, Hou Ian Chang</cp:lastModifiedBy>
  <cp:revision>56</cp:revision>
  <dcterms:created xsi:type="dcterms:W3CDTF">2019-08-01T09:34:28Z</dcterms:created>
  <dcterms:modified xsi:type="dcterms:W3CDTF">2019-08-23T09:25:14Z</dcterms:modified>
</cp:coreProperties>
</file>